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5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3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28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3.xml"/>
  <Override ContentType="application/vnd.openxmlformats-officedocument.presentationml.slide+xml" PartName="/ppt/slides/slide2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D62C13D8-4126-4C74-9DF7-8C85EFF9DDFF}">
  <a:tblStyle styleId="{D62C13D8-4126-4C74-9DF7-8C85EFF9DDFF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 b="off" i="off"/>
    </a:band1H>
    <a:band2H>
      <a:tcTxStyle b="off" i="off"/>
    </a:band2H>
    <a:band1V>
      <a:tcTxStyle b="off" i="off"/>
    </a:band1V>
    <a:band2V>
      <a:tcTxStyle b="off" i="off"/>
    </a:band2V>
    <a:lastCol>
      <a:tcTxStyle b="off" i="off"/>
    </a:lastCol>
    <a:firstCol>
      <a:tcTxStyle b="off" i="off"/>
    </a:firstCol>
    <a:lastRow>
      <a:tcTxStyle b="off" i="off"/>
    </a:lastRow>
    <a:seCell>
      <a:tcTxStyle b="off" i="off"/>
    </a:seCell>
    <a:swCell>
      <a:tcTxStyle b="off" i="off"/>
    </a:swCell>
    <a:firstRow>
      <a:tcTxStyle b="off" i="off"/>
    </a:firstRow>
    <a:neCell>
      <a:tcTxStyle b="off" i="off"/>
    </a:neCell>
    <a:nwCell>
      <a:tcTxStyle b="off" i="off"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slide" Target="slides/slide25.xml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slide" Target="slides/slide27.xml"/><Relationship Id="rId10" Type="http://schemas.openxmlformats.org/officeDocument/2006/relationships/slide" Target="slides/slide4.xml"/><Relationship Id="rId32" Type="http://schemas.openxmlformats.org/officeDocument/2006/relationships/slide" Target="slides/slide26.xml"/><Relationship Id="rId13" Type="http://schemas.openxmlformats.org/officeDocument/2006/relationships/slide" Target="slides/slide7.xml"/><Relationship Id="rId35" Type="http://schemas.openxmlformats.org/officeDocument/2006/relationships/slide" Target="slides/slide29.xml"/><Relationship Id="rId12" Type="http://schemas.openxmlformats.org/officeDocument/2006/relationships/slide" Target="slides/slide6.xml"/><Relationship Id="rId34" Type="http://schemas.openxmlformats.org/officeDocument/2006/relationships/slide" Target="slides/slide28.xml"/><Relationship Id="rId15" Type="http://schemas.openxmlformats.org/officeDocument/2006/relationships/slide" Target="slides/slide9.xml"/><Relationship Id="rId37" Type="http://schemas.openxmlformats.org/officeDocument/2006/relationships/slide" Target="slides/slide31.xml"/><Relationship Id="rId14" Type="http://schemas.openxmlformats.org/officeDocument/2006/relationships/slide" Target="slides/slide8.xml"/><Relationship Id="rId36" Type="http://schemas.openxmlformats.org/officeDocument/2006/relationships/slide" Target="slides/slide30.xml"/><Relationship Id="rId17" Type="http://schemas.openxmlformats.org/officeDocument/2006/relationships/slide" Target="slides/slide11.xml"/><Relationship Id="rId39" Type="http://schemas.openxmlformats.org/officeDocument/2006/relationships/slide" Target="slides/slide33.xml"/><Relationship Id="rId16" Type="http://schemas.openxmlformats.org/officeDocument/2006/relationships/slide" Target="slides/slide10.xml"/><Relationship Id="rId38" Type="http://schemas.openxmlformats.org/officeDocument/2006/relationships/slide" Target="slides/slide32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" name="Google Shape;52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7" name="Google Shape;117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4" name="Google Shape;124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1" name="Google Shape;131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8" name="Google Shape;138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6" name="Google Shape;146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3" name="Google Shape;153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9" name="Google Shape;159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eb92ecfe9e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eb92ecfe9e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3" name="Google Shape;173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2" name="Google Shape;182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" name="Google Shape;58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8" name="Google Shape;188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7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p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9" name="Google Shape;199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p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6" name="Google Shape;206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2" name="Google Shape;212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9" name="Google Shape;219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6" name="Google Shape;226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2" name="Google Shape;232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8" name="Google Shape;238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4" name="Google Shape;244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ebb9777c2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1" name="Google Shape;251;gebb9777c2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" name="Google Shape;65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8" name="Google Shape;258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3" name="Shape 2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Google Shape;264;p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5" name="Google Shape;265;p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2" name="Google Shape;272;p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8" name="Google Shape;278;p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" name="Google Shape;72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8" name="Google Shape;78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5" name="Google Shape;85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2" name="Google Shape;92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9" name="Google Shape;99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5" name="Google Shape;105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1" name="Google Shape;11;p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5" name="Google Shape;15;p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Arial"/>
              <a:buChar char="●"/>
              <a:defRPr b="0" i="0" sz="18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15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9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0.png"/><Relationship Id="rId4" Type="http://schemas.openxmlformats.org/officeDocument/2006/relationships/image" Target="../media/image13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4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6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7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title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120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b="1" sz="1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3000">
                <a:latin typeface="Times New Roman"/>
                <a:ea typeface="Times New Roman"/>
                <a:cs typeface="Times New Roman"/>
                <a:sym typeface="Times New Roman"/>
              </a:rPr>
              <a:t>A </a:t>
            </a:r>
            <a:r>
              <a:rPr lang="en" sz="3000">
                <a:solidFill>
                  <a:srgbClr val="050505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Final Defense</a:t>
            </a:r>
            <a:r>
              <a:rPr lang="en" sz="3000">
                <a:solidFill>
                  <a:srgbClr val="050505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slides</a:t>
            </a:r>
            <a:endParaRPr sz="3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3000">
                <a:latin typeface="Times New Roman"/>
                <a:ea typeface="Times New Roman"/>
                <a:cs typeface="Times New Roman"/>
                <a:sym typeface="Times New Roman"/>
              </a:rPr>
              <a:t>on</a:t>
            </a:r>
            <a:endParaRPr sz="3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3000">
                <a:latin typeface="Times New Roman"/>
                <a:ea typeface="Times New Roman"/>
                <a:cs typeface="Times New Roman"/>
                <a:sym typeface="Times New Roman"/>
              </a:rPr>
              <a:t>Optimization of Shard Selection Techniques on Elasticsearch</a:t>
            </a:r>
            <a:endParaRPr b="1" sz="3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800">
                <a:latin typeface="Times New Roman"/>
                <a:ea typeface="Times New Roman"/>
                <a:cs typeface="Times New Roman"/>
                <a:sym typeface="Times New Roman"/>
              </a:rPr>
              <a:t>Supervised by </a:t>
            </a:r>
            <a:endParaRPr b="1" sz="18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800">
                <a:latin typeface="Times New Roman"/>
                <a:ea typeface="Times New Roman"/>
                <a:cs typeface="Times New Roman"/>
                <a:sym typeface="Times New Roman"/>
              </a:rPr>
              <a:t>     Assoc. Prof. Dr. Nanda Bikram Adhikari  </a:t>
            </a:r>
            <a:r>
              <a:rPr b="1" lang="en" sz="200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b="1" lang="en" sz="1200"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                                           </a:t>
            </a:r>
            <a:endParaRPr b="1" sz="1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100"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      </a:t>
            </a:r>
            <a:r>
              <a:rPr lang="en" sz="210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21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2100"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            </a:t>
            </a:r>
            <a:r>
              <a:rPr lang="en" sz="1900">
                <a:latin typeface="Times New Roman"/>
                <a:ea typeface="Times New Roman"/>
                <a:cs typeface="Times New Roman"/>
                <a:sym typeface="Times New Roman"/>
              </a:rPr>
              <a:t>Yashasvi Raj Pant</a:t>
            </a:r>
            <a:br>
              <a:rPr lang="en" sz="190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" sz="1900"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                   075MSCSK020</a:t>
            </a:r>
            <a:endParaRPr sz="19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b="1" sz="3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1200">
                <a:latin typeface="Times New Roman"/>
                <a:ea typeface="Times New Roman"/>
                <a:cs typeface="Times New Roman"/>
                <a:sym typeface="Times New Roman"/>
              </a:rPr>
              <a:t>Similarity Index: 16%</a:t>
            </a:r>
            <a:endParaRPr b="1" sz="1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t/>
            </a:r>
            <a:endParaRPr b="1" sz="1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1200"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                                              </a:t>
            </a:r>
            <a:endParaRPr b="1" sz="12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2100"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      </a:t>
            </a:r>
            <a:r>
              <a:rPr lang="en" sz="210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21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en" sz="2100">
                <a:latin typeface="Times New Roman"/>
                <a:ea typeface="Times New Roman"/>
                <a:cs typeface="Times New Roman"/>
                <a:sym typeface="Times New Roman"/>
              </a:rPr>
              <a:t>                                             </a:t>
            </a:r>
            <a:endParaRPr sz="2400"/>
          </a:p>
        </p:txBody>
      </p:sp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2"/>
          <p:cNvSpPr txBox="1"/>
          <p:nvPr>
            <p:ph type="title"/>
          </p:nvPr>
        </p:nvSpPr>
        <p:spPr>
          <a:xfrm>
            <a:off x="311700" y="1778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3220">
                <a:latin typeface="Times New Roman"/>
                <a:ea typeface="Times New Roman"/>
                <a:cs typeface="Times New Roman"/>
                <a:sym typeface="Times New Roman"/>
              </a:rPr>
              <a:t>Data Processing</a:t>
            </a:r>
            <a:endParaRPr b="1" sz="322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20" name="Google Shape;120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21" name="Google Shape;121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13400" y="902925"/>
            <a:ext cx="7659039" cy="4088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3"/>
          <p:cNvSpPr txBox="1"/>
          <p:nvPr>
            <p:ph type="title"/>
          </p:nvPr>
        </p:nvSpPr>
        <p:spPr>
          <a:xfrm>
            <a:off x="376375" y="-632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latin typeface="Times New Roman"/>
                <a:ea typeface="Times New Roman"/>
                <a:cs typeface="Times New Roman"/>
                <a:sym typeface="Times New Roman"/>
              </a:rPr>
              <a:t>Parameters</a:t>
            </a:r>
            <a:br>
              <a:rPr b="1" lang="en" sz="3200">
                <a:latin typeface="Times New Roman"/>
                <a:ea typeface="Times New Roman"/>
                <a:cs typeface="Times New Roman"/>
                <a:sym typeface="Times New Roman"/>
              </a:rPr>
            </a:br>
            <a:endParaRPr sz="3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127" name="Google Shape;127;p23"/>
          <p:cNvGraphicFramePr/>
          <p:nvPr/>
        </p:nvGraphicFramePr>
        <p:xfrm>
          <a:off x="1017175" y="4717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{D62C13D8-4126-4C74-9DF7-8C85EFF9DDFF}</a:tableStyleId>
              </a:tblPr>
              <a:tblGrid>
                <a:gridCol w="3619500"/>
                <a:gridCol w="3619500"/>
              </a:tblGrid>
              <a:tr h="4378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r>
                        <a:rPr lang="en" sz="18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Parameter</a:t>
                      </a:r>
                      <a:endParaRPr sz="18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r>
                        <a:rPr lang="en" sz="18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Description</a:t>
                      </a:r>
                      <a:endParaRPr sz="18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43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index.number_of_shards</a:t>
                      </a:r>
                      <a:endParaRPr sz="18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number of primary shards of an index</a:t>
                      </a:r>
                      <a:endParaRPr sz="18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47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r>
                        <a:rPr lang="en" sz="18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index.number_of_replicas</a:t>
                      </a:r>
                      <a:endParaRPr sz="18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r>
                        <a:rPr lang="en" sz="18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number of replicas of each primary shard </a:t>
                      </a:r>
                      <a:endParaRPr sz="18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647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r>
                        <a:rPr lang="en" sz="18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indices.memory.buffer_size</a:t>
                      </a:r>
                      <a:endParaRPr sz="18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300"/>
                        <a:buFont typeface="Arial"/>
                        <a:buNone/>
                      </a:pPr>
                      <a:r>
                        <a:rPr lang="en" sz="18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Allocation of heap memory (percentage or byte size)</a:t>
                      </a:r>
                      <a:endParaRPr sz="18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2258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alpha(α)</a:t>
                      </a:r>
                      <a:endParaRPr sz="1800" u="none" cap="none" strike="noStrike">
                        <a:solidFill>
                          <a:schemeClr val="dk1"/>
                        </a:solidFill>
                        <a:highlight>
                          <a:srgbClr val="E4E8EE"/>
                        </a:highlight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t/>
                      </a:r>
                      <a:endParaRPr sz="18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" sz="18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 tunable numeric constant to determine how many documents are considered for the voting of their priority</a:t>
                      </a:r>
                      <a:endParaRPr sz="1800" u="none" cap="none" strike="noStrike">
                        <a:solidFill>
                          <a:schemeClr val="dk1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chemeClr val="dk1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28" name="Google Shape;128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4"/>
          <p:cNvSpPr txBox="1"/>
          <p:nvPr>
            <p:ph type="title"/>
          </p:nvPr>
        </p:nvSpPr>
        <p:spPr>
          <a:xfrm>
            <a:off x="426200" y="1205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200">
                <a:latin typeface="Times New Roman"/>
                <a:ea typeface="Times New Roman"/>
                <a:cs typeface="Times New Roman"/>
                <a:sym typeface="Times New Roman"/>
              </a:rPr>
              <a:t>Proposed Algorithm: Hybrid Optimized Shard Selection Algorithm(HOSSA)</a:t>
            </a:r>
            <a:endParaRPr sz="2200"/>
          </a:p>
        </p:txBody>
      </p:sp>
      <p:sp>
        <p:nvSpPr>
          <p:cNvPr id="134" name="Google Shape;134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135" name="Google Shape;135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41025" y="1012275"/>
            <a:ext cx="7261976" cy="39499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5"/>
          <p:cNvSpPr txBox="1"/>
          <p:nvPr>
            <p:ph type="title"/>
          </p:nvPr>
        </p:nvSpPr>
        <p:spPr>
          <a:xfrm>
            <a:off x="429400" y="162225"/>
            <a:ext cx="8508000" cy="25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0000"/>
              <a:buFont typeface="Arial"/>
              <a:buNone/>
            </a:pPr>
            <a:r>
              <a:rPr b="1" lang="en" sz="2750">
                <a:latin typeface="Times New Roman"/>
                <a:ea typeface="Times New Roman"/>
                <a:cs typeface="Times New Roman"/>
                <a:sym typeface="Times New Roman"/>
              </a:rPr>
              <a:t>Architecture Design</a:t>
            </a:r>
            <a:endParaRPr b="1" sz="275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8628"/>
              <a:buNone/>
            </a:pPr>
            <a:r>
              <a:t/>
            </a:r>
            <a:endParaRPr b="1" sz="2864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22222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t/>
            </a:r>
            <a:endParaRPr/>
          </a:p>
        </p:txBody>
      </p:sp>
      <p:sp>
        <p:nvSpPr>
          <p:cNvPr id="141" name="Google Shape;141;p2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142" name="Google Shape;142;p25"/>
          <p:cNvSpPr txBox="1"/>
          <p:nvPr>
            <p:ph type="title"/>
          </p:nvPr>
        </p:nvSpPr>
        <p:spPr>
          <a:xfrm>
            <a:off x="311688" y="-4104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22920"/>
              <a:buNone/>
            </a:pPr>
            <a:r>
              <a:t/>
            </a:r>
            <a:endParaRPr b="1" sz="253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358"/>
              <a:buNone/>
            </a:pPr>
            <a:r>
              <a:t/>
            </a:r>
            <a:endParaRPr b="1" sz="31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23456"/>
              <a:buNone/>
            </a:pPr>
            <a:r>
              <a:t/>
            </a:r>
            <a:endParaRPr sz="252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22222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t/>
            </a:r>
            <a:endParaRPr/>
          </a:p>
        </p:txBody>
      </p:sp>
      <p:pic>
        <p:nvPicPr>
          <p:cNvPr id="143" name="Google Shape;143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07750" y="721425"/>
            <a:ext cx="6336326" cy="4335401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49" name="Google Shape;149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170475" y="572700"/>
            <a:ext cx="5559100" cy="4408575"/>
          </a:xfrm>
          <a:prstGeom prst="rect">
            <a:avLst/>
          </a:prstGeom>
          <a:noFill/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50" name="Google Shape;150;p26"/>
          <p:cNvSpPr txBox="1"/>
          <p:nvPr>
            <p:ph type="title"/>
          </p:nvPr>
        </p:nvSpPr>
        <p:spPr>
          <a:xfrm>
            <a:off x="85875" y="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43459"/>
              <a:buFont typeface="Arial"/>
              <a:buNone/>
            </a:pPr>
            <a:r>
              <a:rPr b="1" lang="en" sz="2531">
                <a:latin typeface="Times New Roman"/>
                <a:ea typeface="Times New Roman"/>
                <a:cs typeface="Times New Roman"/>
                <a:sym typeface="Times New Roman"/>
              </a:rPr>
              <a:t>Algorithm </a:t>
            </a:r>
            <a:endParaRPr b="1" sz="2531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358"/>
              <a:buNone/>
            </a:pPr>
            <a:r>
              <a:t/>
            </a:r>
            <a:endParaRPr b="1" sz="31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23456"/>
              <a:buNone/>
            </a:pPr>
            <a:r>
              <a:t/>
            </a:r>
            <a:endParaRPr sz="252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22222"/>
              <a:buNone/>
            </a:pPr>
            <a:r>
              <a:t/>
            </a:r>
            <a:endParaRPr sz="1400">
              <a:solidFill>
                <a:srgbClr val="000000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6" name="Google Shape;156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66300" y="190850"/>
            <a:ext cx="8454851" cy="438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3200">
                <a:latin typeface="Times New Roman"/>
                <a:ea typeface="Times New Roman"/>
                <a:cs typeface="Times New Roman"/>
                <a:sym typeface="Times New Roman"/>
              </a:rPr>
              <a:t>Tunable shard selection Elasticsearch plugin</a:t>
            </a:r>
            <a:endParaRPr b="1" sz="3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2" name="Google Shape;162;p2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2500" lnSpcReduction="20000"/>
          </a:bodyPr>
          <a:lstStyle/>
          <a:p>
            <a:pPr indent="-357822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AutoNum type="arabicPeriod"/>
            </a:pPr>
            <a:r>
              <a:rPr lang="en" sz="2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Maximum number of shards to be considered for the shard selection. More the number of shards, more is the accuracy, but also more latency and vice versa.</a:t>
            </a:r>
            <a:br>
              <a:rPr lang="en" sz="2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sz="2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57822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AutoNum type="arabicPeriod"/>
            </a:pPr>
            <a:r>
              <a:rPr lang="en" sz="2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 tunable constant α considered for voting. Higher the value of α , more is the accuracy, but also more latency and vice versa.</a:t>
            </a:r>
            <a:endParaRPr sz="2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ct val="81818"/>
              <a:buNone/>
            </a:pPr>
            <a:r>
              <a:t/>
            </a:r>
            <a:endParaRPr sz="2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ct val="100000"/>
              <a:buNone/>
            </a:pPr>
            <a:r>
              <a:t/>
            </a:r>
            <a:endParaRPr/>
          </a:p>
        </p:txBody>
      </p:sp>
      <p:sp>
        <p:nvSpPr>
          <p:cNvPr id="163" name="Google Shape;163;p2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en" sz="3220">
                <a:latin typeface="Times New Roman"/>
                <a:ea typeface="Times New Roman"/>
                <a:cs typeface="Times New Roman"/>
                <a:sym typeface="Times New Roman"/>
              </a:rPr>
              <a:t>Special Cases</a:t>
            </a:r>
            <a:endParaRPr b="1" sz="322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69" name="Google Shape;169;p2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Shard Selection plugin skips its operation and allow the default Elasticsearch searching when: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●"/>
            </a:pP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</a:t>
            </a: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ustom _routing field is specified in the parameter</a:t>
            </a:r>
            <a:b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●"/>
            </a:pP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ID of the document is stated in the JSON Body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highlight>
                <a:srgbClr val="E4E8EE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70" name="Google Shape;170;p2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0"/>
          <p:cNvSpPr txBox="1"/>
          <p:nvPr>
            <p:ph type="title"/>
          </p:nvPr>
        </p:nvSpPr>
        <p:spPr>
          <a:xfrm>
            <a:off x="368525" y="2271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3200">
                <a:latin typeface="Times New Roman"/>
                <a:ea typeface="Times New Roman"/>
                <a:cs typeface="Times New Roman"/>
                <a:sym typeface="Times New Roman"/>
              </a:rPr>
              <a:t>Evaluation Metrics</a:t>
            </a:r>
            <a:endParaRPr b="1" sz="3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76" name="Google Shape;176;p30"/>
          <p:cNvSpPr txBox="1"/>
          <p:nvPr>
            <p:ph idx="1" type="body"/>
          </p:nvPr>
        </p:nvSpPr>
        <p:spPr>
          <a:xfrm>
            <a:off x="311700" y="1152475"/>
            <a:ext cx="8520600" cy="390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70000" lnSpcReduction="20000"/>
          </a:bodyPr>
          <a:lstStyle/>
          <a:p>
            <a:pPr indent="-33083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Char char="●"/>
            </a:pPr>
            <a:r>
              <a:rPr lang="en" sz="2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Document Score</a:t>
            </a:r>
            <a:endParaRPr sz="2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083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Char char="●"/>
            </a:pPr>
            <a:r>
              <a:rPr lang="en" sz="2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Query Latency</a:t>
            </a:r>
            <a:endParaRPr sz="2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083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Char char="●"/>
            </a:pPr>
            <a:r>
              <a:rPr lang="en" sz="2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Precision at K (P@K)</a:t>
            </a:r>
            <a:endParaRPr sz="2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11801"/>
              <a:buNone/>
            </a:pPr>
            <a:r>
              <a:t/>
            </a:r>
            <a:endParaRPr sz="2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11801"/>
              <a:buNone/>
            </a:pPr>
            <a:r>
              <a:t/>
            </a:r>
            <a:endParaRPr sz="2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11801"/>
              <a:buNone/>
            </a:pPr>
            <a:r>
              <a:t/>
            </a:r>
            <a:endParaRPr sz="2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ct val="111801"/>
              <a:buNone/>
            </a:pPr>
            <a:r>
              <a:t/>
            </a:r>
            <a:endParaRPr sz="2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0835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Times New Roman"/>
              <a:buChar char="●"/>
            </a:pPr>
            <a:r>
              <a:rPr lang="en" sz="23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Recall at K (R@K)</a:t>
            </a:r>
            <a:endParaRPr sz="23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1052"/>
              <a:buNone/>
            </a:pPr>
            <a:r>
              <a:t/>
            </a:r>
            <a:endParaRPr sz="375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1052"/>
              <a:buNone/>
            </a:pPr>
            <a:r>
              <a:t/>
            </a:r>
            <a:endParaRPr sz="375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57894"/>
              <a:buNone/>
            </a:pPr>
            <a:r>
              <a:t/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13716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57894"/>
              <a:buNone/>
            </a:pPr>
            <a:r>
              <a:t/>
            </a:r>
            <a:endParaRPr sz="24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77" name="Google Shape;177;p3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78" name="Google Shape;178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6825" y="1940575"/>
            <a:ext cx="5888075" cy="840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36825" y="3288175"/>
            <a:ext cx="5888074" cy="889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1"/>
          <p:cNvSpPr txBox="1"/>
          <p:nvPr>
            <p:ph idx="1" type="body"/>
          </p:nvPr>
        </p:nvSpPr>
        <p:spPr>
          <a:xfrm>
            <a:off x="3661150" y="164042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Results</a:t>
            </a:r>
            <a:endParaRPr b="1"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800"/>
              <a:buNone/>
            </a:pPr>
            <a:r>
              <a:t/>
            </a:r>
            <a:endParaRPr/>
          </a:p>
        </p:txBody>
      </p:sp>
      <p:sp>
        <p:nvSpPr>
          <p:cNvPr id="185" name="Google Shape;185;p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311700" y="2079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77777"/>
              <a:buFont typeface="Arial"/>
              <a:buNone/>
            </a:pPr>
            <a:r>
              <a:rPr b="1" lang="en" sz="3600">
                <a:latin typeface="Times New Roman"/>
                <a:ea typeface="Times New Roman"/>
                <a:cs typeface="Times New Roman"/>
                <a:sym typeface="Times New Roman"/>
              </a:rPr>
              <a:t>Introduction</a:t>
            </a:r>
            <a:endParaRPr b="1" sz="3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t/>
            </a:r>
            <a:endParaRPr/>
          </a:p>
        </p:txBody>
      </p:sp>
      <p:sp>
        <p:nvSpPr>
          <p:cNvPr id="61" name="Google Shape;61;p14"/>
          <p:cNvSpPr txBox="1"/>
          <p:nvPr>
            <p:ph idx="1" type="body"/>
          </p:nvPr>
        </p:nvSpPr>
        <p:spPr>
          <a:xfrm>
            <a:off x="311700" y="824150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●"/>
            </a:pP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Distributed system consists of multiple nodes interconnected across a network to perform the parallel processings. 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●"/>
            </a:pP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Shard is the partition of a data distributed across the nodes for parallel processing and replication</a:t>
            </a:r>
            <a:b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●"/>
            </a:pP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Shard selection technique is a process where the user query is processed only to the shard that contains relevant user documents while ignoring others.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2" name="Google Shape;62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32"/>
          <p:cNvSpPr txBox="1"/>
          <p:nvPr>
            <p:ph idx="1" type="body"/>
          </p:nvPr>
        </p:nvSpPr>
        <p:spPr>
          <a:xfrm>
            <a:off x="349875" y="589450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800"/>
              <a:buNone/>
            </a:pPr>
            <a:r>
              <a:rPr b="1" lang="en" sz="2300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For Experimentation:</a:t>
            </a:r>
            <a:endParaRPr b="1" sz="2300" u="sng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1" name="Google Shape;191;p3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aphicFrame>
        <p:nvGraphicFramePr>
          <p:cNvPr id="192" name="Google Shape;192;p32"/>
          <p:cNvGraphicFramePr/>
          <p:nvPr/>
        </p:nvGraphicFramePr>
        <p:xfrm>
          <a:off x="766425" y="1139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{D62C13D8-4126-4C74-9DF7-8C85EFF9DDFF}</a:tableStyleId>
              </a:tblPr>
              <a:tblGrid>
                <a:gridCol w="1705425"/>
                <a:gridCol w="705125"/>
                <a:gridCol w="805350"/>
                <a:gridCol w="1052025"/>
                <a:gridCol w="1397700"/>
              </a:tblGrid>
              <a:tr h="8229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Instance Type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vCPU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Memory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(GiB)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N</a:t>
                      </a:r>
                      <a:r>
                        <a:rPr lang="en"/>
                        <a:t>o.</a:t>
                      </a:r>
                      <a:r>
                        <a:rPr lang="en" sz="1400" u="none" cap="none" strike="noStrike"/>
                        <a:t> of Data Nodes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N</a:t>
                      </a:r>
                      <a:r>
                        <a:rPr lang="en"/>
                        <a:t>o.</a:t>
                      </a:r>
                      <a:r>
                        <a:rPr lang="en" sz="1400" u="none" cap="none" strike="noStrike"/>
                        <a:t> of Broker Nodes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  <a:tr h="3962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r5.large.elasticsearch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2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16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10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2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193" name="Google Shape;193;p32"/>
          <p:cNvSpPr txBox="1"/>
          <p:nvPr>
            <p:ph idx="1" type="body"/>
          </p:nvPr>
        </p:nvSpPr>
        <p:spPr>
          <a:xfrm>
            <a:off x="623400" y="315182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b="1" sz="2300" u="sng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800"/>
              <a:buNone/>
            </a:pPr>
            <a:r>
              <a:t/>
            </a:r>
            <a:endParaRPr b="1" sz="2300" u="sng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94" name="Google Shape;194;p32"/>
          <p:cNvSpPr txBox="1"/>
          <p:nvPr>
            <p:ph idx="1" type="body"/>
          </p:nvPr>
        </p:nvSpPr>
        <p:spPr>
          <a:xfrm>
            <a:off x="349875" y="267872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b="1" lang="en" sz="2300" u="sng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For Validation:</a:t>
            </a:r>
            <a:endParaRPr b="1" sz="2300" u="sng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800"/>
              <a:buNone/>
            </a:pPr>
            <a:r>
              <a:t/>
            </a:r>
            <a:endParaRPr b="1" sz="2300" u="sng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195" name="Google Shape;195;p32"/>
          <p:cNvGraphicFramePr/>
          <p:nvPr/>
        </p:nvGraphicFramePr>
        <p:xfrm>
          <a:off x="766425" y="32307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{D62C13D8-4126-4C74-9DF7-8C85EFF9DDFF}</a:tableStyleId>
              </a:tblPr>
              <a:tblGrid>
                <a:gridCol w="1705425"/>
                <a:gridCol w="705125"/>
                <a:gridCol w="805350"/>
                <a:gridCol w="1052025"/>
                <a:gridCol w="1397700"/>
              </a:tblGrid>
              <a:tr h="2545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Instance Type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vCPU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Memory</a:t>
                      </a:r>
                      <a:endParaRPr sz="1400" u="none" cap="none" strike="noStrike"/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(GiB)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N</a:t>
                      </a:r>
                      <a:r>
                        <a:rPr lang="en"/>
                        <a:t>o.</a:t>
                      </a:r>
                      <a:r>
                        <a:rPr lang="en" sz="1400" u="none" cap="none" strike="noStrike"/>
                        <a:t> of Data Nodes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N</a:t>
                      </a:r>
                      <a:r>
                        <a:rPr lang="en"/>
                        <a:t>o.</a:t>
                      </a:r>
                      <a:r>
                        <a:rPr lang="en" sz="1400" u="none" cap="none" strike="noStrike"/>
                        <a:t> of Broker Nodes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  <a:tr h="2545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c6g.large.elasticsearch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2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4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5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1</a:t>
                      </a:r>
                      <a:endParaRPr sz="1400" u="none" cap="none" strike="noStrike"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  <p:sp>
        <p:nvSpPr>
          <p:cNvPr id="196" name="Google Shape;196;p32"/>
          <p:cNvSpPr txBox="1"/>
          <p:nvPr>
            <p:ph idx="1" type="body"/>
          </p:nvPr>
        </p:nvSpPr>
        <p:spPr>
          <a:xfrm>
            <a:off x="500550" y="48825"/>
            <a:ext cx="8520600" cy="7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66176"/>
              <a:buNone/>
            </a:pPr>
            <a:r>
              <a:rPr b="1" lang="en" sz="32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Experimental Setup</a:t>
            </a:r>
            <a:endParaRPr b="1" sz="32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ct val="117647"/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202" name="Google Shape;202;p33"/>
          <p:cNvSpPr txBox="1"/>
          <p:nvPr>
            <p:ph type="title"/>
          </p:nvPr>
        </p:nvSpPr>
        <p:spPr>
          <a:xfrm>
            <a:off x="124050" y="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86419"/>
              <a:buNone/>
            </a:pPr>
            <a:r>
              <a:t/>
            </a:r>
            <a:endParaRPr b="1" sz="36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t/>
            </a:r>
            <a:endParaRPr/>
          </a:p>
        </p:txBody>
      </p:sp>
      <p:pic>
        <p:nvPicPr>
          <p:cNvPr id="203" name="Google Shape;203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68500" y="333850"/>
            <a:ext cx="7129828" cy="42660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09" name="Google Shape;209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52400"/>
            <a:ext cx="7991475" cy="478155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3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15" name="Google Shape;215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152400"/>
            <a:ext cx="4267200" cy="4361276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16" name="Google Shape;216;p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19600" y="152400"/>
            <a:ext cx="4419600" cy="4361276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22" name="Google Shape;222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4800" y="411650"/>
            <a:ext cx="4142076" cy="4320199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23" name="Google Shape;223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46875" y="411650"/>
            <a:ext cx="4306425" cy="4320199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Google Shape;228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29" name="Google Shape;229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34900" y="324175"/>
            <a:ext cx="7787100" cy="394780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35" name="Google Shape;235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478825" y="600900"/>
            <a:ext cx="6470224" cy="4000750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41" name="Google Shape;241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192825" y="437524"/>
            <a:ext cx="6411349" cy="3964351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p4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Experimental Results</a:t>
            </a:r>
            <a:endParaRPr/>
          </a:p>
        </p:txBody>
      </p:sp>
      <p:sp>
        <p:nvSpPr>
          <p:cNvPr id="247" name="Google Shape;247;p4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aphicFrame>
        <p:nvGraphicFramePr>
          <p:cNvPr id="248" name="Google Shape;248;p40"/>
          <p:cNvGraphicFramePr/>
          <p:nvPr/>
        </p:nvGraphicFramePr>
        <p:xfrm>
          <a:off x="952475" y="1619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{D62C13D8-4126-4C74-9DF7-8C85EFF9DDFF}</a:tableStyleId>
              </a:tblPr>
              <a:tblGrid>
                <a:gridCol w="1034150"/>
                <a:gridCol w="1034150"/>
                <a:gridCol w="1034150"/>
                <a:gridCol w="1034150"/>
                <a:gridCol w="1034150"/>
                <a:gridCol w="1034150"/>
                <a:gridCol w="1034150"/>
              </a:tblGrid>
              <a:tr h="38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b="1" lang="en" sz="17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Shard Selection Methods</a:t>
                      </a:r>
                      <a:endParaRPr b="1" sz="17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b="1" lang="en" sz="17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Latency </a:t>
                      </a:r>
                      <a:endParaRPr b="1" sz="17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b="1" lang="en" sz="17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(ms)</a:t>
                      </a:r>
                      <a:endParaRPr b="1" sz="17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lang="en" sz="15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Average </a:t>
                      </a:r>
                      <a:endParaRPr b="1" sz="15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lang="en" sz="15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Document</a:t>
                      </a:r>
                      <a:endParaRPr b="1" sz="15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lang="en" sz="15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Score</a:t>
                      </a:r>
                      <a:endParaRPr b="1" sz="15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b="1" lang="en" sz="17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P@10</a:t>
                      </a:r>
                      <a:endParaRPr b="1" sz="17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b="1" lang="en" sz="17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P@30</a:t>
                      </a:r>
                      <a:endParaRPr b="1" sz="17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b="1" lang="en" sz="17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R@10</a:t>
                      </a:r>
                      <a:endParaRPr b="1" sz="17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b="1" lang="en" sz="17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R@30</a:t>
                      </a:r>
                      <a:endParaRPr b="1" sz="17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RankS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/>
                        <a:t>17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/>
                        <a:t>5.39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/>
                        <a:t>0.73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/>
                        <a:t>0.71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/>
                        <a:t>0.68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/>
                        <a:t>0.66 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ReDDe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/>
                        <a:t>18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/>
                        <a:t>4.53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/>
                        <a:t>0.68 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/>
                        <a:t>0.66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/>
                        <a:t>0.62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/>
                        <a:t>0.56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SUSHI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/>
                        <a:t>19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/>
                        <a:t>3.73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/>
                        <a:t>0.52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/>
                        <a:t>0.57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/>
                        <a:t>0.54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/>
                        <a:t>0.54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HOSSA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/>
                        <a:t>16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/>
                        <a:t>5.58 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0.7</a:t>
                      </a:r>
                      <a:r>
                        <a:rPr lang="en"/>
                        <a:t>4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0.7</a:t>
                      </a:r>
                      <a:r>
                        <a:rPr lang="en"/>
                        <a:t>3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0.7</a:t>
                      </a:r>
                      <a:r>
                        <a:rPr lang="en"/>
                        <a:t>0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0.</a:t>
                      </a:r>
                      <a:r>
                        <a:rPr lang="en"/>
                        <a:t>68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lang="en"/>
              <a:t>Validation Results</a:t>
            </a:r>
            <a:endParaRPr/>
          </a:p>
        </p:txBody>
      </p:sp>
      <p:sp>
        <p:nvSpPr>
          <p:cNvPr id="254" name="Google Shape;254;p4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aphicFrame>
        <p:nvGraphicFramePr>
          <p:cNvPr id="255" name="Google Shape;255;p41"/>
          <p:cNvGraphicFramePr/>
          <p:nvPr/>
        </p:nvGraphicFramePr>
        <p:xfrm>
          <a:off x="952475" y="16192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{D62C13D8-4126-4C74-9DF7-8C85EFF9DDFF}</a:tableStyleId>
              </a:tblPr>
              <a:tblGrid>
                <a:gridCol w="1034150"/>
                <a:gridCol w="1034150"/>
                <a:gridCol w="1034150"/>
                <a:gridCol w="1034150"/>
                <a:gridCol w="1034150"/>
                <a:gridCol w="1034150"/>
                <a:gridCol w="1034150"/>
              </a:tblGrid>
              <a:tr h="38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b="1" lang="en" sz="17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Shard Selection Methods</a:t>
                      </a:r>
                      <a:endParaRPr b="1" sz="17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b="1" lang="en" sz="17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Latency </a:t>
                      </a:r>
                      <a:endParaRPr b="1" sz="17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b="1" lang="en" sz="17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(ms)</a:t>
                      </a:r>
                      <a:endParaRPr b="1" sz="17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lang="en" sz="15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Average </a:t>
                      </a:r>
                      <a:endParaRPr b="1" sz="15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lang="en" sz="15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Document</a:t>
                      </a:r>
                      <a:endParaRPr b="1" sz="15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500"/>
                        <a:buFont typeface="Arial"/>
                        <a:buNone/>
                      </a:pPr>
                      <a:r>
                        <a:rPr b="1" lang="en" sz="15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Score</a:t>
                      </a:r>
                      <a:endParaRPr b="1" sz="15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b="1" lang="en" sz="17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P@10</a:t>
                      </a:r>
                      <a:endParaRPr b="1" sz="17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b="1" lang="en" sz="17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P@30</a:t>
                      </a:r>
                      <a:endParaRPr b="1" sz="17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b="1" lang="en" sz="17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R@10</a:t>
                      </a:r>
                      <a:endParaRPr b="1" sz="17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700"/>
                        <a:buFont typeface="Arial"/>
                        <a:buNone/>
                      </a:pPr>
                      <a:r>
                        <a:rPr b="1" lang="en" sz="17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R@30</a:t>
                      </a:r>
                      <a:endParaRPr b="1" sz="17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RankS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23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4.32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0.74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0.72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0.57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0.67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ReDDe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25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3.45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0.59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0.62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0.59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0.57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SUSHI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26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3.65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0.61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0.65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0.62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0.59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HOSSA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20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4.46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0.76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0.74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0.71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/>
                        <a:t>0.70</a:t>
                      </a:r>
                      <a:endParaRPr sz="1400" u="none" cap="none" strike="noStrike"/>
                    </a:p>
                  </a:txBody>
                  <a:tcPr marT="91425" marB="91425" marR="91425" marL="91425">
                    <a:lnL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9E9E9E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type="title"/>
          </p:nvPr>
        </p:nvSpPr>
        <p:spPr>
          <a:xfrm>
            <a:off x="311700" y="3082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3200">
                <a:latin typeface="Times New Roman"/>
                <a:ea typeface="Times New Roman"/>
                <a:cs typeface="Times New Roman"/>
                <a:sym typeface="Times New Roman"/>
              </a:rPr>
              <a:t>Shard Selection Process</a:t>
            </a:r>
            <a:endParaRPr b="1" sz="3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8" name="Google Shape;68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9" name="Google Shape;69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02850" y="933000"/>
            <a:ext cx="6009875" cy="3957775"/>
          </a:xfrm>
          <a:prstGeom prst="rect">
            <a:avLst/>
          </a:prstGeom>
          <a:noFill/>
          <a:ln cap="flat" cmpd="sng" w="19050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4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11111"/>
              <a:buNone/>
            </a:pPr>
            <a:r>
              <a:rPr b="1" lang="en"/>
              <a:t>Conclusion</a:t>
            </a:r>
            <a:endParaRPr b="1"/>
          </a:p>
        </p:txBody>
      </p:sp>
      <p:sp>
        <p:nvSpPr>
          <p:cNvPr id="261" name="Google Shape;261;p4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●"/>
            </a:pP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 terms of average latency, the HOSSA is performing 19.34%, 15.6%, and 7.30%  better than SUSHI, ReDDe, and Rank-S respectively. </a:t>
            </a:r>
            <a:b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●"/>
            </a:pP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 terms of Average Document Score, the HOSSA is performing 33.09%, 18.89%, and 3.31%  better than SUSHI, ReDDe, and Rank-S respectively.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62" name="Google Shape;262;p4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43"/>
          <p:cNvSpPr txBox="1"/>
          <p:nvPr>
            <p:ph type="title"/>
          </p:nvPr>
        </p:nvSpPr>
        <p:spPr>
          <a:xfrm>
            <a:off x="311700" y="1419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3600">
                <a:latin typeface="Times New Roman"/>
                <a:ea typeface="Times New Roman"/>
                <a:cs typeface="Times New Roman"/>
                <a:sym typeface="Times New Roman"/>
              </a:rPr>
              <a:t>Major References</a:t>
            </a:r>
            <a:endParaRPr b="1" sz="36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68" name="Google Shape;268;p43"/>
          <p:cNvSpPr txBox="1"/>
          <p:nvPr>
            <p:ph idx="1" type="body"/>
          </p:nvPr>
        </p:nvSpPr>
        <p:spPr>
          <a:xfrm>
            <a:off x="311700" y="863550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●"/>
            </a:pPr>
            <a:r>
              <a:rPr lang="en"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Dhulavvagol, Praveen M., Vijayakumar H. Bhajantri, and S. G. Totad. "Performance Analysis of Distributed Processing System using Shard Selection Techniques on Elasticsearch." </a:t>
            </a:r>
            <a:r>
              <a:rPr i="1" lang="en"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Procedia Computer Science 167 </a:t>
            </a:r>
            <a:r>
              <a:rPr lang="en"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(2020): 1626-1635.</a:t>
            </a:r>
            <a:endParaRPr sz="2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Times New Roman"/>
              <a:buChar char="●"/>
            </a:pPr>
            <a:r>
              <a:rPr lang="en"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Wang, Zhanglong, and Yang Pi. "An Optimization Strategy of Shard on Elasticsearch.", 2019.</a:t>
            </a:r>
            <a:endParaRPr sz="2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Char char="●"/>
            </a:pPr>
            <a:r>
              <a:rPr lang="en" sz="2000">
                <a:solidFill>
                  <a:srgbClr val="000000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Berglund, Per. </a:t>
            </a:r>
            <a:r>
              <a:rPr i="1" lang="en" sz="2000">
                <a:solidFill>
                  <a:srgbClr val="000000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Shard selection in distributed collaborative search engines</a:t>
            </a:r>
            <a:r>
              <a:rPr lang="en" sz="2000">
                <a:solidFill>
                  <a:srgbClr val="000000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. Diss. Thesis in Computer Science, 2013.</a:t>
            </a:r>
            <a:endParaRPr sz="20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55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Times New Roman"/>
              <a:buChar char="●"/>
            </a:pPr>
            <a:r>
              <a:rPr lang="en" sz="2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Liu, Yimeng, Yizhi Wang, and Yi Jin. "Research on the improvement of MongoDB Auto-Sharding in cloud environment.</a:t>
            </a:r>
            <a:r>
              <a:rPr i="1" lang="en" sz="2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" 2012</a:t>
            </a:r>
            <a:r>
              <a:rPr lang="en" sz="2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i="1" lang="en" sz="2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7th international conference on Computer science &amp; education (ICCSE). </a:t>
            </a:r>
            <a:r>
              <a:rPr lang="en" sz="20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IEEE, 2012.</a:t>
            </a:r>
            <a:endParaRPr sz="2000">
              <a:solidFill>
                <a:srgbClr val="000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800"/>
              <a:buNone/>
            </a:pPr>
            <a:br>
              <a:rPr lang="en" sz="2000">
                <a:latin typeface="Times New Roman"/>
                <a:ea typeface="Times New Roman"/>
                <a:cs typeface="Times New Roman"/>
                <a:sym typeface="Times New Roman"/>
              </a:rPr>
            </a:br>
            <a:endParaRPr sz="20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69" name="Google Shape;269;p4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4"/>
          <p:cNvSpPr txBox="1"/>
          <p:nvPr>
            <p:ph idx="1" type="body"/>
          </p:nvPr>
        </p:nvSpPr>
        <p:spPr>
          <a:xfrm>
            <a:off x="168550" y="16002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25000" lnSpcReduction="20000"/>
          </a:bodyPr>
          <a:lstStyle/>
          <a:p>
            <a:pPr indent="-2603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"/>
              <a:buFont typeface="Times New Roman"/>
              <a:buChar char="●"/>
            </a:pPr>
            <a:r>
              <a:rPr lang="en" sz="8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Si, Luo, and Jamie Callan. "Relevant document distribution estimation</a:t>
            </a:r>
            <a:br>
              <a:rPr lang="en" sz="8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" sz="8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method for resource selection." </a:t>
            </a:r>
            <a:r>
              <a:rPr i="1" lang="en" sz="8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Proceedings of the 26th annual</a:t>
            </a:r>
            <a:br>
              <a:rPr i="1" lang="en" sz="8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i="1" lang="en" sz="8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international ACM SIGIR conference on Research and development in informaion retrieval.</a:t>
            </a:r>
            <a:r>
              <a:rPr lang="en" sz="8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2003.</a:t>
            </a:r>
            <a:br>
              <a:rPr lang="en" sz="8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br>
              <a:rPr lang="en" sz="8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sz="8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603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"/>
              <a:buFont typeface="Times New Roman"/>
              <a:buChar char="●"/>
            </a:pPr>
            <a:r>
              <a:rPr lang="en" sz="8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Thomas, Paul, and Milad Shokouhi. "Sushi: Scoring scaled samples</a:t>
            </a:r>
            <a:br>
              <a:rPr lang="en" sz="8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" sz="8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for server selection." </a:t>
            </a:r>
            <a:r>
              <a:rPr i="1" lang="en" sz="8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Proceedings of the 32nd international ACM SIGIR</a:t>
            </a:r>
            <a:br>
              <a:rPr i="1" lang="en" sz="8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i="1" lang="en" sz="8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conference on Research and development in information retrieval.</a:t>
            </a:r>
            <a:r>
              <a:rPr lang="en" sz="8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2009.</a:t>
            </a:r>
            <a:br>
              <a:rPr lang="en" sz="8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br>
              <a:rPr lang="en" sz="8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sz="8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2603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500"/>
              <a:buFont typeface="Times New Roman"/>
              <a:buChar char="●"/>
            </a:pPr>
            <a:r>
              <a:rPr lang="en" sz="8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Kulkarni, Anagha, et al. "Shard ranking and cutoff estimation for topically</a:t>
            </a:r>
            <a:br>
              <a:rPr lang="en" sz="8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" sz="8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partitioned collections." </a:t>
            </a:r>
            <a:r>
              <a:rPr i="1" lang="en" sz="8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Proceedings of the 21st ACM international</a:t>
            </a:r>
            <a:br>
              <a:rPr i="1" lang="en" sz="8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i="1" lang="en" sz="8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conference on information and knowledge management.</a:t>
            </a:r>
            <a:r>
              <a:rPr lang="en" sz="8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2012.</a:t>
            </a:r>
            <a:endParaRPr sz="8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6111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  <a:buSzPts val="1800"/>
              <a:buNone/>
            </a:pPr>
            <a:r>
              <a:t/>
            </a:r>
            <a:endParaRPr/>
          </a:p>
        </p:txBody>
      </p:sp>
      <p:sp>
        <p:nvSpPr>
          <p:cNvPr id="275" name="Google Shape;275;p4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45"/>
          <p:cNvSpPr txBox="1"/>
          <p:nvPr>
            <p:ph type="title"/>
          </p:nvPr>
        </p:nvSpPr>
        <p:spPr>
          <a:xfrm>
            <a:off x="2774525" y="193217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3600">
                <a:latin typeface="Times New Roman"/>
                <a:ea typeface="Times New Roman"/>
                <a:cs typeface="Times New Roman"/>
                <a:sym typeface="Times New Roman"/>
              </a:rPr>
              <a:t>Thank You</a:t>
            </a:r>
            <a:endParaRPr b="1" sz="36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81" name="Google Shape;281;p4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6"/>
          <p:cNvSpPr txBox="1"/>
          <p:nvPr>
            <p:ph idx="1" type="body"/>
          </p:nvPr>
        </p:nvSpPr>
        <p:spPr>
          <a:xfrm>
            <a:off x="500550" y="377300"/>
            <a:ext cx="8520600" cy="373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●"/>
            </a:pP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Elasticsearch is distributed, open source search and analytics engine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●"/>
            </a:pP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Shard is the core of the distributed system of Elasticsearch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●"/>
            </a:pP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two types of shards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2" marL="13716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■"/>
            </a:pP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Primary Shard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2" marL="13716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■"/>
            </a:pP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Replica Shard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5" name="Google Shape;75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 txBox="1"/>
          <p:nvPr>
            <p:ph type="title"/>
          </p:nvPr>
        </p:nvSpPr>
        <p:spPr>
          <a:xfrm>
            <a:off x="357300" y="711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3200">
                <a:latin typeface="Times New Roman"/>
                <a:ea typeface="Times New Roman"/>
                <a:cs typeface="Times New Roman"/>
                <a:sym typeface="Times New Roman"/>
              </a:rPr>
              <a:t>Problem Statement</a:t>
            </a:r>
            <a:endParaRPr b="1" sz="3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1" name="Google Shape;81;p17"/>
          <p:cNvSpPr txBox="1"/>
          <p:nvPr>
            <p:ph idx="1" type="body"/>
          </p:nvPr>
        </p:nvSpPr>
        <p:spPr>
          <a:xfrm>
            <a:off x="229625" y="76322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●"/>
            </a:pP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High Latency in default search</a:t>
            </a:r>
            <a:b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●"/>
            </a:pP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Some important shard result might be lost due to the shard selection</a:t>
            </a:r>
            <a:b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●"/>
            </a:pP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Shard selection requirements might be user basis (data relevance vs latency)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2" name="Google Shape;82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8"/>
          <p:cNvSpPr txBox="1"/>
          <p:nvPr>
            <p:ph type="title"/>
          </p:nvPr>
        </p:nvSpPr>
        <p:spPr>
          <a:xfrm>
            <a:off x="357300" y="62000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20"/>
              <a:buFont typeface="Arial"/>
              <a:buNone/>
            </a:pPr>
            <a:r>
              <a:rPr b="1" lang="en" sz="3200">
                <a:latin typeface="Times New Roman"/>
                <a:ea typeface="Times New Roman"/>
                <a:cs typeface="Times New Roman"/>
                <a:sym typeface="Times New Roman"/>
              </a:rPr>
              <a:t>Objectives</a:t>
            </a:r>
            <a:endParaRPr sz="3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8" name="Google Shape;88;p18"/>
          <p:cNvSpPr txBox="1"/>
          <p:nvPr>
            <p:ph idx="1" type="body"/>
          </p:nvPr>
        </p:nvSpPr>
        <p:spPr>
          <a:xfrm>
            <a:off x="311700" y="698550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●"/>
            </a:pP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To study, optimize and combine </a:t>
            </a: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different</a:t>
            </a: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shard selection algorithms along with the respective shard related parameters for Elasticsearch Optimization in terms of Query performance and relevance. </a:t>
            </a:r>
            <a:b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b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810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Times New Roman"/>
              <a:buChar char="●"/>
            </a:pPr>
            <a:r>
              <a:rPr lang="en" sz="24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To develop the tunable shard selection Elasticsearch plugin which can be configured according to the user preferences</a:t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24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800"/>
              <a:buNone/>
            </a:pPr>
            <a:r>
              <a:t/>
            </a:r>
            <a:endParaRPr/>
          </a:p>
        </p:txBody>
      </p:sp>
      <p:sp>
        <p:nvSpPr>
          <p:cNvPr id="89" name="Google Shape;89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9"/>
          <p:cNvSpPr txBox="1"/>
          <p:nvPr>
            <p:ph type="title"/>
          </p:nvPr>
        </p:nvSpPr>
        <p:spPr>
          <a:xfrm>
            <a:off x="311700" y="44350"/>
            <a:ext cx="85206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b="1" lang="en" sz="3200">
                <a:latin typeface="Times New Roman"/>
                <a:ea typeface="Times New Roman"/>
                <a:cs typeface="Times New Roman"/>
                <a:sym typeface="Times New Roman"/>
              </a:rPr>
              <a:t>Literature Review</a:t>
            </a:r>
            <a:endParaRPr b="1" sz="3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95" name="Google Shape;95;p19"/>
          <p:cNvSpPr txBox="1"/>
          <p:nvPr>
            <p:ph idx="12" type="sldNum"/>
          </p:nvPr>
        </p:nvSpPr>
        <p:spPr>
          <a:xfrm>
            <a:off x="8472458" y="4749892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aphicFrame>
        <p:nvGraphicFramePr>
          <p:cNvPr id="96" name="Google Shape;96;p19"/>
          <p:cNvGraphicFramePr/>
          <p:nvPr/>
        </p:nvGraphicFramePr>
        <p:xfrm>
          <a:off x="311700" y="6033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{D62C13D8-4126-4C74-9DF7-8C85EFF9DDFF}</a:tableStyleId>
              </a:tblPr>
              <a:tblGrid>
                <a:gridCol w="3447050"/>
                <a:gridCol w="4886600"/>
              </a:tblGrid>
              <a:tr h="40795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" sz="16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Major Works</a:t>
                      </a:r>
                      <a:endParaRPr b="1" sz="16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600"/>
                        <a:buFont typeface="Arial"/>
                        <a:buNone/>
                      </a:pPr>
                      <a:r>
                        <a:rPr b="1" lang="en" sz="16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References</a:t>
                      </a:r>
                      <a:endParaRPr b="1" sz="16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82575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Comparative performance analysis is done using Redde, Rank-s and CORI shard selection algorithms</a:t>
                      </a:r>
                      <a:endParaRPr sz="14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Dhulavvagol, Praveen M., Vijayakumar H. Bhajantri, and S. G. Totad. "Performance Analysis of Distributed Processing System using Shard Selection Techniques on Elasticsearch." </a:t>
                      </a:r>
                      <a:r>
                        <a:rPr i="1" lang="en" sz="1400" u="none" cap="none" strike="noStrike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Procedia Computer Science</a:t>
                      </a:r>
                      <a:r>
                        <a:rPr lang="en" sz="1400" u="none" cap="none" strike="noStrike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167 (2020): 1626-1635.</a:t>
                      </a:r>
                      <a:endParaRPr sz="14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47975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Quantitative model of shard, placement strategy of shard and local balancing were considered for the optimization</a:t>
                      </a:r>
                      <a:endParaRPr sz="14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Wang, Zhanglong, and Yang Pi. "An Optimization Strategy of Shard on Elasticsearch.", 2019</a:t>
                      </a:r>
                      <a:endParaRPr sz="14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84797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Implementation and analysis of ReDDe, HighSim, Sushi  and Rank-S to improve the performance</a:t>
                      </a:r>
                      <a:endParaRPr sz="14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Berglund, Per. </a:t>
                      </a:r>
                      <a:r>
                        <a:rPr i="1" lang="en" sz="1400" u="none" cap="none" strike="noStrike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Shard selection in distributed collaborative search engines</a:t>
                      </a:r>
                      <a:r>
                        <a:rPr lang="en" sz="1400" u="none" cap="none" strike="noStrike">
                          <a:solidFill>
                            <a:srgbClr val="222222"/>
                          </a:solidFill>
                          <a:highlight>
                            <a:srgbClr val="FFFFFF"/>
                          </a:highlight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. Diss. Thesis in Computer Science, 2013.</a:t>
                      </a:r>
                      <a:endParaRPr sz="14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1082575">
                <a:tc>
                  <a:txBody>
                    <a:bodyPr/>
                    <a:lstStyle/>
                    <a:p>
                      <a:pPr indent="0" lvl="0" marL="0" marR="0" rtl="0" algn="just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100"/>
                        <a:buFont typeface="Arial"/>
                        <a:buNone/>
                      </a:pPr>
                      <a:r>
                        <a:rPr lang="en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An approach for Auto-Sharding is done on MongoDB</a:t>
                      </a:r>
                      <a:endParaRPr sz="14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400"/>
                        <a:buFont typeface="Arial"/>
                        <a:buNone/>
                      </a:pPr>
                      <a:r>
                        <a:rPr lang="en" sz="14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Liu, Yimeng, Yizhi Wang, and Yi Jin. "Research on the improvement of MongoDB Auto-Sharding in cloud environment." 2012 7th international conference on Computer science &amp; education (ICCSE). IEEE, 2012.</a:t>
                      </a:r>
                      <a:endParaRPr sz="14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0"/>
          <p:cNvSpPr txBox="1"/>
          <p:nvPr>
            <p:ph idx="1" type="body"/>
          </p:nvPr>
        </p:nvSpPr>
        <p:spPr>
          <a:xfrm>
            <a:off x="2524500" y="150762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6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Methodology</a:t>
            </a:r>
            <a:endParaRPr b="1" sz="36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800"/>
              <a:buNone/>
            </a:pPr>
            <a:r>
              <a:t/>
            </a:r>
            <a:endParaRPr/>
          </a:p>
        </p:txBody>
      </p:sp>
      <p:sp>
        <p:nvSpPr>
          <p:cNvPr id="102" name="Google Shape;102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21"/>
          <p:cNvSpPr txBox="1"/>
          <p:nvPr>
            <p:ph type="title"/>
          </p:nvPr>
        </p:nvSpPr>
        <p:spPr>
          <a:xfrm>
            <a:off x="126800" y="-82075"/>
            <a:ext cx="8437500" cy="82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800"/>
              </a:spcBef>
              <a:spcAft>
                <a:spcPts val="600"/>
              </a:spcAft>
              <a:buClr>
                <a:schemeClr val="dk1"/>
              </a:buClr>
              <a:buSzPts val="990"/>
              <a:buFont typeface="Arial"/>
              <a:buNone/>
            </a:pPr>
            <a:r>
              <a:rPr b="1" lang="en" sz="3200">
                <a:latin typeface="Times New Roman"/>
                <a:ea typeface="Times New Roman"/>
                <a:cs typeface="Times New Roman"/>
                <a:sym typeface="Times New Roman"/>
              </a:rPr>
              <a:t>Data Collection</a:t>
            </a:r>
            <a:br>
              <a:rPr b="1" lang="en" sz="3200">
                <a:latin typeface="Times New Roman"/>
                <a:ea typeface="Times New Roman"/>
                <a:cs typeface="Times New Roman"/>
                <a:sym typeface="Times New Roman"/>
              </a:rPr>
            </a:br>
            <a:endParaRPr b="1" sz="32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108" name="Google Shape;108;p21"/>
          <p:cNvGraphicFramePr/>
          <p:nvPr/>
        </p:nvGraphicFramePr>
        <p:xfrm>
          <a:off x="556325" y="130588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{D62C13D8-4126-4C74-9DF7-8C85EFF9DDFF}</a:tableStyleId>
              </a:tblPr>
              <a:tblGrid>
                <a:gridCol w="1809750"/>
                <a:gridCol w="1809750"/>
                <a:gridCol w="1809750"/>
                <a:gridCol w="1809750"/>
              </a:tblGrid>
              <a:tr h="7704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b="1" lang="en" sz="19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File Name</a:t>
                      </a:r>
                      <a:endParaRPr b="1" sz="19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b="1" lang="en" sz="19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Total Row Count</a:t>
                      </a:r>
                      <a:endParaRPr b="1" sz="19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b="1" lang="en" sz="19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Data Size</a:t>
                      </a:r>
                      <a:endParaRPr b="1" sz="19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b="1" lang="en" sz="19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Indexed Document Count</a:t>
                      </a:r>
                      <a:endParaRPr b="1" sz="19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655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" sz="19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email.csv</a:t>
                      </a:r>
                      <a:endParaRPr sz="19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" sz="19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10994958</a:t>
                      </a:r>
                      <a:endParaRPr sz="19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" sz="19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8.1 GB</a:t>
                      </a:r>
                      <a:endParaRPr sz="19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" sz="19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150000</a:t>
                      </a:r>
                      <a:endParaRPr sz="19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655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" sz="19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http.csv</a:t>
                      </a:r>
                      <a:endParaRPr sz="19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" sz="1900" u="none" cap="none" strike="noStrike">
                          <a:solidFill>
                            <a:schemeClr val="dk1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117025217</a:t>
                      </a:r>
                      <a:endParaRPr sz="19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" sz="19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90.2 GB</a:t>
                      </a:r>
                      <a:endParaRPr sz="19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" sz="19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100000</a:t>
                      </a:r>
                      <a:endParaRPr sz="19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09" name="Google Shape;109;p21"/>
          <p:cNvSpPr txBox="1"/>
          <p:nvPr>
            <p:ph idx="1" type="body"/>
          </p:nvPr>
        </p:nvSpPr>
        <p:spPr>
          <a:xfrm>
            <a:off x="409375" y="479700"/>
            <a:ext cx="8520600" cy="82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925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Times New Roman"/>
              <a:buChar char="●"/>
            </a:pPr>
            <a:r>
              <a:rPr lang="en" sz="1900">
                <a:solidFill>
                  <a:schemeClr val="dk1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For Experimentation, Insider Threat Test Dataset</a:t>
            </a:r>
            <a:r>
              <a:rPr lang="en" sz="19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(CERT V6.2) collected from Carnegie Mellon University site</a:t>
            </a:r>
            <a:endParaRPr sz="19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t/>
            </a:r>
            <a:endParaRPr sz="2000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0" name="Google Shape;110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None/>
            </a:pPr>
            <a:fld id="{00000000-1234-1234-1234-123412341234}" type="slidenum">
              <a:rPr lang="en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" name="Google Shape;111;p21"/>
          <p:cNvSpPr txBox="1"/>
          <p:nvPr>
            <p:ph idx="1" type="body"/>
          </p:nvPr>
        </p:nvSpPr>
        <p:spPr>
          <a:xfrm>
            <a:off x="-512575" y="3208025"/>
            <a:ext cx="8520600" cy="49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800"/>
              <a:buNone/>
            </a:pPr>
            <a:r>
              <a:rPr lang="en"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</a:t>
            </a:r>
            <a:endParaRPr sz="1900" u="sng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12" name="Google Shape;112;p21"/>
          <p:cNvSpPr txBox="1"/>
          <p:nvPr/>
        </p:nvSpPr>
        <p:spPr>
          <a:xfrm>
            <a:off x="409375" y="3208025"/>
            <a:ext cx="7573500" cy="116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4925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Times New Roman"/>
              <a:buChar char="●"/>
            </a:pPr>
            <a:r>
              <a:rPr b="0" i="0" lang="en" sz="1900" u="none" cap="none" strike="noStrike">
                <a:solidFill>
                  <a:schemeClr val="dk1"/>
                </a:solidFill>
                <a:highlight>
                  <a:schemeClr val="lt1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For Validation, Shakespeare’s play dataset. Collected from kaggle</a:t>
            </a:r>
            <a:endParaRPr b="0" i="0" sz="19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r>
              <a:t/>
            </a:r>
            <a:endParaRPr b="0" i="0" sz="19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graphicFrame>
        <p:nvGraphicFramePr>
          <p:cNvPr id="113" name="Google Shape;113;p21"/>
          <p:cNvGraphicFramePr/>
          <p:nvPr/>
        </p:nvGraphicFramePr>
        <p:xfrm>
          <a:off x="769025" y="3588738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{D62C13D8-4126-4C74-9DF7-8C85EFF9DDFF}</a:tableStyleId>
              </a:tblPr>
              <a:tblGrid>
                <a:gridCol w="1809750"/>
                <a:gridCol w="1809750"/>
                <a:gridCol w="1809750"/>
                <a:gridCol w="1809750"/>
              </a:tblGrid>
              <a:tr h="281900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b="1" lang="en" sz="19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File Name</a:t>
                      </a:r>
                      <a:endParaRPr b="1" sz="19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b="1" lang="en" sz="19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Total Row Count</a:t>
                      </a:r>
                      <a:endParaRPr b="1" sz="19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b="1" lang="en" sz="19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Data Size</a:t>
                      </a:r>
                      <a:endParaRPr b="1" sz="19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b="1" lang="en" sz="19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Indexed Document Count</a:t>
                      </a:r>
                      <a:endParaRPr b="1" sz="19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655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" sz="19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Shakespeare.csv</a:t>
                      </a:r>
                      <a:endParaRPr sz="19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" sz="19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10994958</a:t>
                      </a:r>
                      <a:endParaRPr sz="19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91425" marB="91425" marR="91425" marL="91425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000"/>
                        <a:buFont typeface="Arial"/>
                        <a:buNone/>
                      </a:pPr>
                      <a:r>
                        <a:rPr lang="en" sz="19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8.1 GB</a:t>
                      </a:r>
                      <a:endParaRPr sz="19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900"/>
                        <a:buFont typeface="Arial"/>
                        <a:buNone/>
                      </a:pPr>
                      <a:r>
                        <a:rPr lang="en" sz="1900" u="none" cap="none" strike="noStrike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150000</a:t>
                      </a:r>
                      <a:endParaRPr sz="1900" u="none" cap="none" strike="noStrike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T="63500" marB="63500" marR="63500" marL="63500">
                    <a:lnL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9050">
                      <a:solidFill>
                        <a:srgbClr val="000000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sp>
        <p:nvSpPr>
          <p:cNvPr id="114" name="Google Shape;114;p21"/>
          <p:cNvSpPr txBox="1"/>
          <p:nvPr>
            <p:ph idx="1" type="body"/>
          </p:nvPr>
        </p:nvSpPr>
        <p:spPr>
          <a:xfrm>
            <a:off x="-360175" y="3360425"/>
            <a:ext cx="8520600" cy="49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SzPts val="1800"/>
              <a:buNone/>
            </a:pPr>
            <a:r>
              <a:rPr lang="en" sz="2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 </a:t>
            </a:r>
            <a:endParaRPr sz="1900" u="sng">
              <a:solidFill>
                <a:schemeClr val="dk1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