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14" r:id="rId2"/>
    <p:sldId id="309" r:id="rId3"/>
    <p:sldId id="330" r:id="rId4"/>
    <p:sldId id="331" r:id="rId5"/>
    <p:sldId id="311" r:id="rId6"/>
    <p:sldId id="332" r:id="rId7"/>
    <p:sldId id="333" r:id="rId8"/>
    <p:sldId id="334" r:id="rId9"/>
    <p:sldId id="335" r:id="rId10"/>
    <p:sldId id="312" r:id="rId11"/>
    <p:sldId id="313" r:id="rId12"/>
    <p:sldId id="318" r:id="rId13"/>
    <p:sldId id="321" r:id="rId14"/>
    <p:sldId id="323" r:id="rId15"/>
    <p:sldId id="325" r:id="rId16"/>
    <p:sldId id="327" r:id="rId17"/>
    <p:sldId id="266" r:id="rId18"/>
    <p:sldId id="328" r:id="rId19"/>
    <p:sldId id="308" r:id="rId20"/>
    <p:sldId id="329" r:id="rId21"/>
    <p:sldId id="277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F65AE4-3A41-44CC-80BF-5AF4235A0DFA}" type="doc">
      <dgm:prSet loTypeId="urn:microsoft.com/office/officeart/2005/8/layout/default#3" loCatId="list" qsTypeId="urn:microsoft.com/office/officeart/2005/8/quickstyle/simple2" qsCatId="simple" csTypeId="urn:microsoft.com/office/officeart/2005/8/colors/colorful1#3" csCatId="colorful"/>
      <dgm:spPr/>
      <dgm:t>
        <a:bodyPr/>
        <a:lstStyle/>
        <a:p>
          <a:endParaRPr lang="en-US"/>
        </a:p>
      </dgm:t>
    </dgm:pt>
    <dgm:pt modelId="{A0B07493-D810-44D6-9C52-1A535C913205}">
      <dgm:prSet/>
      <dgm:spPr/>
      <dgm:t>
        <a:bodyPr/>
        <a:lstStyle/>
        <a:p>
          <a:r>
            <a:rPr lang="en-US" dirty="0"/>
            <a:t>Text Comparison </a:t>
          </a:r>
        </a:p>
      </dgm:t>
    </dgm:pt>
    <dgm:pt modelId="{4E7696A5-3D88-43EE-9107-69B74F40FCA0}" type="parTrans" cxnId="{7C969685-C4A2-4A59-8679-3B982A936BF6}">
      <dgm:prSet/>
      <dgm:spPr/>
      <dgm:t>
        <a:bodyPr/>
        <a:lstStyle/>
        <a:p>
          <a:endParaRPr lang="en-US"/>
        </a:p>
      </dgm:t>
    </dgm:pt>
    <dgm:pt modelId="{E8335DA3-0A35-4794-AAD5-5F20235D5C9A}" type="sibTrans" cxnId="{7C969685-C4A2-4A59-8679-3B982A936BF6}">
      <dgm:prSet/>
      <dgm:spPr/>
      <dgm:t>
        <a:bodyPr/>
        <a:lstStyle/>
        <a:p>
          <a:endParaRPr lang="en-US"/>
        </a:p>
      </dgm:t>
    </dgm:pt>
    <dgm:pt modelId="{22128CDB-5ED9-4E8E-9154-80732C7612E7}">
      <dgm:prSet/>
      <dgm:spPr/>
      <dgm:t>
        <a:bodyPr/>
        <a:lstStyle/>
        <a:p>
          <a:r>
            <a:rPr lang="en-US" dirty="0"/>
            <a:t>Similarity Reports </a:t>
          </a:r>
        </a:p>
      </dgm:t>
    </dgm:pt>
    <dgm:pt modelId="{846A36E1-F073-4412-B783-1B6F67BCC1B5}" type="parTrans" cxnId="{649F5F50-7706-4140-8621-7CD7617F287C}">
      <dgm:prSet/>
      <dgm:spPr/>
      <dgm:t>
        <a:bodyPr/>
        <a:lstStyle/>
        <a:p>
          <a:endParaRPr lang="en-US"/>
        </a:p>
      </dgm:t>
    </dgm:pt>
    <dgm:pt modelId="{8B9F7F4E-390B-41EB-BDEF-4D186400A8B9}" type="sibTrans" cxnId="{649F5F50-7706-4140-8621-7CD7617F287C}">
      <dgm:prSet/>
      <dgm:spPr/>
      <dgm:t>
        <a:bodyPr/>
        <a:lstStyle/>
        <a:p>
          <a:endParaRPr lang="en-US"/>
        </a:p>
      </dgm:t>
    </dgm:pt>
    <dgm:pt modelId="{DB0CDDE9-2213-4543-AF41-64AA27913D2C}">
      <dgm:prSet/>
      <dgm:spPr/>
      <dgm:t>
        <a:bodyPr/>
        <a:lstStyle/>
        <a:p>
          <a:r>
            <a:rPr lang="en-US" dirty="0"/>
            <a:t>Source Identification</a:t>
          </a:r>
        </a:p>
      </dgm:t>
    </dgm:pt>
    <dgm:pt modelId="{14DF059F-CD33-4A21-AB62-77169313971A}" type="parTrans" cxnId="{FA80A077-DAFF-4670-82E3-6699CBEF580F}">
      <dgm:prSet/>
      <dgm:spPr/>
      <dgm:t>
        <a:bodyPr/>
        <a:lstStyle/>
        <a:p>
          <a:endParaRPr lang="en-US"/>
        </a:p>
      </dgm:t>
    </dgm:pt>
    <dgm:pt modelId="{5CD17163-BAD8-444B-B787-75113FFA26C3}" type="sibTrans" cxnId="{FA80A077-DAFF-4670-82E3-6699CBEF580F}">
      <dgm:prSet/>
      <dgm:spPr/>
      <dgm:t>
        <a:bodyPr/>
        <a:lstStyle/>
        <a:p>
          <a:endParaRPr lang="en-US"/>
        </a:p>
      </dgm:t>
    </dgm:pt>
    <dgm:pt modelId="{8B934E94-8B47-42C1-B0B0-A509452F6EAD}">
      <dgm:prSet/>
      <dgm:spPr/>
      <dgm:t>
        <a:bodyPr/>
        <a:lstStyle/>
        <a:p>
          <a:r>
            <a:rPr lang="en-US" dirty="0"/>
            <a:t>Paraphrase Detection</a:t>
          </a:r>
        </a:p>
      </dgm:t>
    </dgm:pt>
    <dgm:pt modelId="{9E8A3FAB-4952-4FEC-B689-AB026CFC65EE}" type="parTrans" cxnId="{330D3E32-0EF6-4CB2-9592-293877610A0E}">
      <dgm:prSet/>
      <dgm:spPr/>
      <dgm:t>
        <a:bodyPr/>
        <a:lstStyle/>
        <a:p>
          <a:endParaRPr lang="en-US"/>
        </a:p>
      </dgm:t>
    </dgm:pt>
    <dgm:pt modelId="{8C274231-2E90-40AC-9FB0-22F0567D3593}" type="sibTrans" cxnId="{330D3E32-0EF6-4CB2-9592-293877610A0E}">
      <dgm:prSet/>
      <dgm:spPr/>
      <dgm:t>
        <a:bodyPr/>
        <a:lstStyle/>
        <a:p>
          <a:endParaRPr lang="en-US"/>
        </a:p>
      </dgm:t>
    </dgm:pt>
    <dgm:pt modelId="{280D56B7-DF22-42B6-A559-415967B5F867}">
      <dgm:prSet/>
      <dgm:spPr/>
      <dgm:t>
        <a:bodyPr/>
        <a:lstStyle/>
        <a:p>
          <a:r>
            <a:rPr lang="en-US" dirty="0"/>
            <a:t>AI </a:t>
          </a:r>
          <a:r>
            <a:rPr lang="en-US" dirty="0" err="1"/>
            <a:t>Intergration</a:t>
          </a:r>
          <a:endParaRPr lang="en-US" dirty="0"/>
        </a:p>
      </dgm:t>
    </dgm:pt>
    <dgm:pt modelId="{518BA4B1-60A4-4833-AFFD-FF56794076E4}" type="parTrans" cxnId="{2DEACE46-88FD-4B64-9EC2-D606D3D23614}">
      <dgm:prSet/>
      <dgm:spPr/>
      <dgm:t>
        <a:bodyPr/>
        <a:lstStyle/>
        <a:p>
          <a:endParaRPr lang="en-US"/>
        </a:p>
      </dgm:t>
    </dgm:pt>
    <dgm:pt modelId="{852B2BC1-3B1B-445E-9E22-B1E38729D3D1}" type="sibTrans" cxnId="{2DEACE46-88FD-4B64-9EC2-D606D3D23614}">
      <dgm:prSet/>
      <dgm:spPr/>
      <dgm:t>
        <a:bodyPr/>
        <a:lstStyle/>
        <a:p>
          <a:endParaRPr lang="en-US"/>
        </a:p>
      </dgm:t>
    </dgm:pt>
    <dgm:pt modelId="{94232454-C778-4779-8011-0A01011B94F1}">
      <dgm:prSet/>
      <dgm:spPr/>
      <dgm:t>
        <a:bodyPr/>
        <a:lstStyle/>
        <a:p>
          <a:r>
            <a:rPr lang="en-US"/>
            <a:t>Multilingual Support </a:t>
          </a:r>
        </a:p>
      </dgm:t>
    </dgm:pt>
    <dgm:pt modelId="{2B5CE2D3-6F0D-4B5F-BE8A-06C4BF05ACC1}" type="parTrans" cxnId="{A588AF41-8433-42A1-B9A2-FB1644AB3E84}">
      <dgm:prSet/>
      <dgm:spPr/>
      <dgm:t>
        <a:bodyPr/>
        <a:lstStyle/>
        <a:p>
          <a:endParaRPr lang="en-US"/>
        </a:p>
      </dgm:t>
    </dgm:pt>
    <dgm:pt modelId="{084EEACA-89C8-4D0D-A4FE-D59FBCE181E6}" type="sibTrans" cxnId="{A588AF41-8433-42A1-B9A2-FB1644AB3E84}">
      <dgm:prSet/>
      <dgm:spPr/>
      <dgm:t>
        <a:bodyPr/>
        <a:lstStyle/>
        <a:p>
          <a:endParaRPr lang="en-US"/>
        </a:p>
      </dgm:t>
    </dgm:pt>
    <dgm:pt modelId="{64532F9A-17EE-4FDE-BB6C-138BD05926C5}" type="pres">
      <dgm:prSet presAssocID="{C1F65AE4-3A41-44CC-80BF-5AF4235A0DFA}" presName="diagram" presStyleCnt="0">
        <dgm:presLayoutVars>
          <dgm:dir/>
          <dgm:resizeHandles val="exact"/>
        </dgm:presLayoutVars>
      </dgm:prSet>
      <dgm:spPr/>
    </dgm:pt>
    <dgm:pt modelId="{E463D2A7-013D-4B2E-9AC8-9E7D064831BA}" type="pres">
      <dgm:prSet presAssocID="{A0B07493-D810-44D6-9C52-1A535C913205}" presName="node" presStyleLbl="node1" presStyleIdx="0" presStyleCnt="6">
        <dgm:presLayoutVars>
          <dgm:bulletEnabled val="1"/>
        </dgm:presLayoutVars>
      </dgm:prSet>
      <dgm:spPr/>
    </dgm:pt>
    <dgm:pt modelId="{C85F3954-1953-48BA-9851-5877D39B1C17}" type="pres">
      <dgm:prSet presAssocID="{E8335DA3-0A35-4794-AAD5-5F20235D5C9A}" presName="sibTrans" presStyleCnt="0"/>
      <dgm:spPr/>
    </dgm:pt>
    <dgm:pt modelId="{0E2F4878-A8A6-47AE-8D89-9DA3C8AB7382}" type="pres">
      <dgm:prSet presAssocID="{22128CDB-5ED9-4E8E-9154-80732C7612E7}" presName="node" presStyleLbl="node1" presStyleIdx="1" presStyleCnt="6">
        <dgm:presLayoutVars>
          <dgm:bulletEnabled val="1"/>
        </dgm:presLayoutVars>
      </dgm:prSet>
      <dgm:spPr/>
    </dgm:pt>
    <dgm:pt modelId="{5FEE42B5-8F48-4B44-8796-0EC157D2FF77}" type="pres">
      <dgm:prSet presAssocID="{8B9F7F4E-390B-41EB-BDEF-4D186400A8B9}" presName="sibTrans" presStyleCnt="0"/>
      <dgm:spPr/>
    </dgm:pt>
    <dgm:pt modelId="{745D2166-3E7D-4F50-A97A-CB02E7FE0121}" type="pres">
      <dgm:prSet presAssocID="{DB0CDDE9-2213-4543-AF41-64AA27913D2C}" presName="node" presStyleLbl="node1" presStyleIdx="2" presStyleCnt="6">
        <dgm:presLayoutVars>
          <dgm:bulletEnabled val="1"/>
        </dgm:presLayoutVars>
      </dgm:prSet>
      <dgm:spPr/>
    </dgm:pt>
    <dgm:pt modelId="{D9E270AF-E6A9-4A0B-AF58-E61B26BD7D0B}" type="pres">
      <dgm:prSet presAssocID="{5CD17163-BAD8-444B-B787-75113FFA26C3}" presName="sibTrans" presStyleCnt="0"/>
      <dgm:spPr/>
    </dgm:pt>
    <dgm:pt modelId="{CB1C476E-6D61-4460-8AEC-7E517481060B}" type="pres">
      <dgm:prSet presAssocID="{8B934E94-8B47-42C1-B0B0-A509452F6EAD}" presName="node" presStyleLbl="node1" presStyleIdx="3" presStyleCnt="6">
        <dgm:presLayoutVars>
          <dgm:bulletEnabled val="1"/>
        </dgm:presLayoutVars>
      </dgm:prSet>
      <dgm:spPr/>
    </dgm:pt>
    <dgm:pt modelId="{09D31CF3-5BDD-427B-AAFD-325FCC397321}" type="pres">
      <dgm:prSet presAssocID="{8C274231-2E90-40AC-9FB0-22F0567D3593}" presName="sibTrans" presStyleCnt="0"/>
      <dgm:spPr/>
    </dgm:pt>
    <dgm:pt modelId="{C575C324-5B88-4B73-B696-73314EEBE2A5}" type="pres">
      <dgm:prSet presAssocID="{280D56B7-DF22-42B6-A559-415967B5F867}" presName="node" presStyleLbl="node1" presStyleIdx="4" presStyleCnt="6">
        <dgm:presLayoutVars>
          <dgm:bulletEnabled val="1"/>
        </dgm:presLayoutVars>
      </dgm:prSet>
      <dgm:spPr/>
    </dgm:pt>
    <dgm:pt modelId="{993B5ADD-71F8-4648-BD89-C7D51612ABE9}" type="pres">
      <dgm:prSet presAssocID="{852B2BC1-3B1B-445E-9E22-B1E38729D3D1}" presName="sibTrans" presStyleCnt="0"/>
      <dgm:spPr/>
    </dgm:pt>
    <dgm:pt modelId="{41064411-F301-4F68-802A-91A8FC6D62A6}" type="pres">
      <dgm:prSet presAssocID="{94232454-C778-4779-8011-0A01011B94F1}" presName="node" presStyleLbl="node1" presStyleIdx="5" presStyleCnt="6">
        <dgm:presLayoutVars>
          <dgm:bulletEnabled val="1"/>
        </dgm:presLayoutVars>
      </dgm:prSet>
      <dgm:spPr/>
    </dgm:pt>
  </dgm:ptLst>
  <dgm:cxnLst>
    <dgm:cxn modelId="{D5F19028-B62B-4EF6-B559-77DAB4C868A7}" type="presOf" srcId="{DB0CDDE9-2213-4543-AF41-64AA27913D2C}" destId="{745D2166-3E7D-4F50-A97A-CB02E7FE0121}" srcOrd="0" destOrd="0" presId="urn:microsoft.com/office/officeart/2005/8/layout/default#3"/>
    <dgm:cxn modelId="{330D3E32-0EF6-4CB2-9592-293877610A0E}" srcId="{C1F65AE4-3A41-44CC-80BF-5AF4235A0DFA}" destId="{8B934E94-8B47-42C1-B0B0-A509452F6EAD}" srcOrd="3" destOrd="0" parTransId="{9E8A3FAB-4952-4FEC-B689-AB026CFC65EE}" sibTransId="{8C274231-2E90-40AC-9FB0-22F0567D3593}"/>
    <dgm:cxn modelId="{8C58545B-F1CE-423B-A1D9-917F1D70F6F3}" type="presOf" srcId="{8B934E94-8B47-42C1-B0B0-A509452F6EAD}" destId="{CB1C476E-6D61-4460-8AEC-7E517481060B}" srcOrd="0" destOrd="0" presId="urn:microsoft.com/office/officeart/2005/8/layout/default#3"/>
    <dgm:cxn modelId="{A588AF41-8433-42A1-B9A2-FB1644AB3E84}" srcId="{C1F65AE4-3A41-44CC-80BF-5AF4235A0DFA}" destId="{94232454-C778-4779-8011-0A01011B94F1}" srcOrd="5" destOrd="0" parTransId="{2B5CE2D3-6F0D-4B5F-BE8A-06C4BF05ACC1}" sibTransId="{084EEACA-89C8-4D0D-A4FE-D59FBCE181E6}"/>
    <dgm:cxn modelId="{2DEACE46-88FD-4B64-9EC2-D606D3D23614}" srcId="{C1F65AE4-3A41-44CC-80BF-5AF4235A0DFA}" destId="{280D56B7-DF22-42B6-A559-415967B5F867}" srcOrd="4" destOrd="0" parTransId="{518BA4B1-60A4-4833-AFFD-FF56794076E4}" sibTransId="{852B2BC1-3B1B-445E-9E22-B1E38729D3D1}"/>
    <dgm:cxn modelId="{649F5F50-7706-4140-8621-7CD7617F287C}" srcId="{C1F65AE4-3A41-44CC-80BF-5AF4235A0DFA}" destId="{22128CDB-5ED9-4E8E-9154-80732C7612E7}" srcOrd="1" destOrd="0" parTransId="{846A36E1-F073-4412-B783-1B6F67BCC1B5}" sibTransId="{8B9F7F4E-390B-41EB-BDEF-4D186400A8B9}"/>
    <dgm:cxn modelId="{FA80A077-DAFF-4670-82E3-6699CBEF580F}" srcId="{C1F65AE4-3A41-44CC-80BF-5AF4235A0DFA}" destId="{DB0CDDE9-2213-4543-AF41-64AA27913D2C}" srcOrd="2" destOrd="0" parTransId="{14DF059F-CD33-4A21-AB62-77169313971A}" sibTransId="{5CD17163-BAD8-444B-B787-75113FFA26C3}"/>
    <dgm:cxn modelId="{7C969685-C4A2-4A59-8679-3B982A936BF6}" srcId="{C1F65AE4-3A41-44CC-80BF-5AF4235A0DFA}" destId="{A0B07493-D810-44D6-9C52-1A535C913205}" srcOrd="0" destOrd="0" parTransId="{4E7696A5-3D88-43EE-9107-69B74F40FCA0}" sibTransId="{E8335DA3-0A35-4794-AAD5-5F20235D5C9A}"/>
    <dgm:cxn modelId="{AD93348D-8AE5-4014-82F1-8F826E55E5AF}" type="presOf" srcId="{280D56B7-DF22-42B6-A559-415967B5F867}" destId="{C575C324-5B88-4B73-B696-73314EEBE2A5}" srcOrd="0" destOrd="0" presId="urn:microsoft.com/office/officeart/2005/8/layout/default#3"/>
    <dgm:cxn modelId="{814123B6-86B7-459D-91E5-D79142949058}" type="presOf" srcId="{A0B07493-D810-44D6-9C52-1A535C913205}" destId="{E463D2A7-013D-4B2E-9AC8-9E7D064831BA}" srcOrd="0" destOrd="0" presId="urn:microsoft.com/office/officeart/2005/8/layout/default#3"/>
    <dgm:cxn modelId="{F0F6C8BC-046C-4634-B815-AA6F55B8EDE4}" type="presOf" srcId="{22128CDB-5ED9-4E8E-9154-80732C7612E7}" destId="{0E2F4878-A8A6-47AE-8D89-9DA3C8AB7382}" srcOrd="0" destOrd="0" presId="urn:microsoft.com/office/officeart/2005/8/layout/default#3"/>
    <dgm:cxn modelId="{4AA12CBF-84C2-411D-9DD0-95F1DE72A053}" type="presOf" srcId="{C1F65AE4-3A41-44CC-80BF-5AF4235A0DFA}" destId="{64532F9A-17EE-4FDE-BB6C-138BD05926C5}" srcOrd="0" destOrd="0" presId="urn:microsoft.com/office/officeart/2005/8/layout/default#3"/>
    <dgm:cxn modelId="{C864FFDC-E964-4271-93A4-26626513B5A7}" type="presOf" srcId="{94232454-C778-4779-8011-0A01011B94F1}" destId="{41064411-F301-4F68-802A-91A8FC6D62A6}" srcOrd="0" destOrd="0" presId="urn:microsoft.com/office/officeart/2005/8/layout/default#3"/>
    <dgm:cxn modelId="{0CF9E570-AC97-442C-8D74-6C2CA50CF27B}" type="presParOf" srcId="{64532F9A-17EE-4FDE-BB6C-138BD05926C5}" destId="{E463D2A7-013D-4B2E-9AC8-9E7D064831BA}" srcOrd="0" destOrd="0" presId="urn:microsoft.com/office/officeart/2005/8/layout/default#3"/>
    <dgm:cxn modelId="{E2452077-AB3B-48DB-B48E-39C40414082B}" type="presParOf" srcId="{64532F9A-17EE-4FDE-BB6C-138BD05926C5}" destId="{C85F3954-1953-48BA-9851-5877D39B1C17}" srcOrd="1" destOrd="0" presId="urn:microsoft.com/office/officeart/2005/8/layout/default#3"/>
    <dgm:cxn modelId="{F5E8D093-CD72-4D7B-96ED-B6EC991C36BA}" type="presParOf" srcId="{64532F9A-17EE-4FDE-BB6C-138BD05926C5}" destId="{0E2F4878-A8A6-47AE-8D89-9DA3C8AB7382}" srcOrd="2" destOrd="0" presId="urn:microsoft.com/office/officeart/2005/8/layout/default#3"/>
    <dgm:cxn modelId="{77B1768A-B374-40E4-99B4-423A419B13F2}" type="presParOf" srcId="{64532F9A-17EE-4FDE-BB6C-138BD05926C5}" destId="{5FEE42B5-8F48-4B44-8796-0EC157D2FF77}" srcOrd="3" destOrd="0" presId="urn:microsoft.com/office/officeart/2005/8/layout/default#3"/>
    <dgm:cxn modelId="{782B69D8-1331-401C-BD6B-1120D20853BD}" type="presParOf" srcId="{64532F9A-17EE-4FDE-BB6C-138BD05926C5}" destId="{745D2166-3E7D-4F50-A97A-CB02E7FE0121}" srcOrd="4" destOrd="0" presId="urn:microsoft.com/office/officeart/2005/8/layout/default#3"/>
    <dgm:cxn modelId="{12049684-4DE5-44A0-840C-45F3C4279196}" type="presParOf" srcId="{64532F9A-17EE-4FDE-BB6C-138BD05926C5}" destId="{D9E270AF-E6A9-4A0B-AF58-E61B26BD7D0B}" srcOrd="5" destOrd="0" presId="urn:microsoft.com/office/officeart/2005/8/layout/default#3"/>
    <dgm:cxn modelId="{23F90974-0AF0-423F-AD25-4DB3CC1D9F2D}" type="presParOf" srcId="{64532F9A-17EE-4FDE-BB6C-138BD05926C5}" destId="{CB1C476E-6D61-4460-8AEC-7E517481060B}" srcOrd="6" destOrd="0" presId="urn:microsoft.com/office/officeart/2005/8/layout/default#3"/>
    <dgm:cxn modelId="{FE3CCE1B-531A-4448-88F3-53CC783FDE6B}" type="presParOf" srcId="{64532F9A-17EE-4FDE-BB6C-138BD05926C5}" destId="{09D31CF3-5BDD-427B-AAFD-325FCC397321}" srcOrd="7" destOrd="0" presId="urn:microsoft.com/office/officeart/2005/8/layout/default#3"/>
    <dgm:cxn modelId="{0B01C3DC-0E9A-496B-A112-0249196606FB}" type="presParOf" srcId="{64532F9A-17EE-4FDE-BB6C-138BD05926C5}" destId="{C575C324-5B88-4B73-B696-73314EEBE2A5}" srcOrd="8" destOrd="0" presId="urn:microsoft.com/office/officeart/2005/8/layout/default#3"/>
    <dgm:cxn modelId="{1D10EF59-FD35-4D17-9146-ED9115D42694}" type="presParOf" srcId="{64532F9A-17EE-4FDE-BB6C-138BD05926C5}" destId="{993B5ADD-71F8-4648-BD89-C7D51612ABE9}" srcOrd="9" destOrd="0" presId="urn:microsoft.com/office/officeart/2005/8/layout/default#3"/>
    <dgm:cxn modelId="{9AD154EE-A41B-4592-A3F4-31D7FC0E641E}" type="presParOf" srcId="{64532F9A-17EE-4FDE-BB6C-138BD05926C5}" destId="{41064411-F301-4F68-802A-91A8FC6D62A6}" srcOrd="10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63D2A7-013D-4B2E-9AC8-9E7D064831BA}">
      <dsp:nvSpPr>
        <dsp:cNvPr id="0" name=""/>
        <dsp:cNvSpPr/>
      </dsp:nvSpPr>
      <dsp:spPr>
        <a:xfrm>
          <a:off x="411385" y="654"/>
          <a:ext cx="1124408" cy="6746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Text Comparison </a:t>
          </a:r>
        </a:p>
      </dsp:txBody>
      <dsp:txXfrm>
        <a:off x="411385" y="654"/>
        <a:ext cx="1124408" cy="674645"/>
      </dsp:txXfrm>
    </dsp:sp>
    <dsp:sp modelId="{0E2F4878-A8A6-47AE-8D89-9DA3C8AB7382}">
      <dsp:nvSpPr>
        <dsp:cNvPr id="0" name=""/>
        <dsp:cNvSpPr/>
      </dsp:nvSpPr>
      <dsp:spPr>
        <a:xfrm>
          <a:off x="1648234" y="654"/>
          <a:ext cx="1124408" cy="67464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Similarity Reports </a:t>
          </a:r>
        </a:p>
      </dsp:txBody>
      <dsp:txXfrm>
        <a:off x="1648234" y="654"/>
        <a:ext cx="1124408" cy="674645"/>
      </dsp:txXfrm>
    </dsp:sp>
    <dsp:sp modelId="{745D2166-3E7D-4F50-A97A-CB02E7FE0121}">
      <dsp:nvSpPr>
        <dsp:cNvPr id="0" name=""/>
        <dsp:cNvSpPr/>
      </dsp:nvSpPr>
      <dsp:spPr>
        <a:xfrm>
          <a:off x="2885083" y="654"/>
          <a:ext cx="1124408" cy="6746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Source Identification</a:t>
          </a:r>
        </a:p>
      </dsp:txBody>
      <dsp:txXfrm>
        <a:off x="2885083" y="654"/>
        <a:ext cx="1124408" cy="674645"/>
      </dsp:txXfrm>
    </dsp:sp>
    <dsp:sp modelId="{CB1C476E-6D61-4460-8AEC-7E517481060B}">
      <dsp:nvSpPr>
        <dsp:cNvPr id="0" name=""/>
        <dsp:cNvSpPr/>
      </dsp:nvSpPr>
      <dsp:spPr>
        <a:xfrm>
          <a:off x="4121933" y="654"/>
          <a:ext cx="1124408" cy="67464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Paraphrase Detection</a:t>
          </a:r>
        </a:p>
      </dsp:txBody>
      <dsp:txXfrm>
        <a:off x="4121933" y="654"/>
        <a:ext cx="1124408" cy="674645"/>
      </dsp:txXfrm>
    </dsp:sp>
    <dsp:sp modelId="{C575C324-5B88-4B73-B696-73314EEBE2A5}">
      <dsp:nvSpPr>
        <dsp:cNvPr id="0" name=""/>
        <dsp:cNvSpPr/>
      </dsp:nvSpPr>
      <dsp:spPr>
        <a:xfrm>
          <a:off x="5358782" y="654"/>
          <a:ext cx="1124408" cy="67464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AI </a:t>
          </a:r>
          <a:r>
            <a:rPr lang="en-US" sz="1400" kern="1200" dirty="0" err="1"/>
            <a:t>Intergration</a:t>
          </a:r>
          <a:endParaRPr lang="en-US" sz="1400" kern="1200" dirty="0"/>
        </a:p>
      </dsp:txBody>
      <dsp:txXfrm>
        <a:off x="5358782" y="654"/>
        <a:ext cx="1124408" cy="674645"/>
      </dsp:txXfrm>
    </dsp:sp>
    <dsp:sp modelId="{41064411-F301-4F68-802A-91A8FC6D62A6}">
      <dsp:nvSpPr>
        <dsp:cNvPr id="0" name=""/>
        <dsp:cNvSpPr/>
      </dsp:nvSpPr>
      <dsp:spPr>
        <a:xfrm>
          <a:off x="2885083" y="787740"/>
          <a:ext cx="1124408" cy="67464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Multilingual Support </a:t>
          </a:r>
        </a:p>
      </dsp:txBody>
      <dsp:txXfrm>
        <a:off x="2885083" y="787740"/>
        <a:ext cx="1124408" cy="674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A7917-C683-449A-B70D-396C348DA5C2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60000-0755-4003-9CD2-890835BA6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2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60000-0755-4003-9CD2-890835BA626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1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lawcommission.gov.np/content/12916/12916-the-copyright-act-2002/" TargetMode="External"/><Relationship Id="rId2" Type="http://schemas.openxmlformats.org/officeDocument/2006/relationships/hyperlink" Target="https://doi.org/10.4103/0019-5413.19348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verbico.com/blog/types-of-plagiarism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0C7C2-D1BC-460B-9F69-727FCD15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1971"/>
            <a:ext cx="10515600" cy="234042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Institutional Repository at TU: </a:t>
            </a:r>
            <a:br>
              <a:rPr lang="en-US" dirty="0"/>
            </a:br>
            <a:r>
              <a:rPr lang="en-US" dirty="0"/>
              <a:t>Plagiarism and Copyright Issues</a:t>
            </a:r>
            <a:b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1DDEE-5EE2-401C-A60B-3C99E6947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2768" y="5002507"/>
            <a:ext cx="4190553" cy="11368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Mr. Bijaya Sharma</a:t>
            </a:r>
          </a:p>
          <a:p>
            <a:pPr marL="0" indent="0">
              <a:buNone/>
            </a:pPr>
            <a:r>
              <a:rPr lang="en-US" dirty="0"/>
              <a:t>Ms. </a:t>
            </a:r>
            <a:r>
              <a:rPr lang="en-US" dirty="0" err="1"/>
              <a:t>Chumban</a:t>
            </a:r>
            <a:r>
              <a:rPr lang="en-US" dirty="0"/>
              <a:t> Gautam</a:t>
            </a:r>
          </a:p>
        </p:txBody>
      </p:sp>
    </p:spTree>
    <p:extLst>
      <p:ext uri="{BB962C8B-B14F-4D97-AF65-F5344CB8AC3E}">
        <p14:creationId xmlns:p14="http://schemas.microsoft.com/office/powerpoint/2010/main" val="3519794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B91F7-8A22-44AB-BF6F-B0FB8A1B9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150" baseline="30000" dirty="0">
                <a:solidFill>
                  <a:srgbClr val="0070C0"/>
                </a:solidFill>
                <a:latin typeface="Comic Sans MS"/>
              </a:rPr>
              <a:t>Protectable subject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16F84-3F7A-4572-841E-D96FBFF92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781800" cy="3693432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Any article, essay, story, poem, novel, epic, lyric or any kinds of books, etc. as a whole or a part,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Any drama or cinema,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</a:rPr>
              <a:t>Any drawing, map, photograph,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7030A0"/>
                </a:solidFill>
              </a:rPr>
              <a:t>Any musical notations, sound records,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Any other works related to literature, music or art etc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E6FD8F-4F67-4467-83CF-F304804464E7}"/>
              </a:ext>
            </a:extLst>
          </p:cNvPr>
          <p:cNvSpPr txBox="1">
            <a:spLocks/>
          </p:cNvSpPr>
          <p:nvPr/>
        </p:nvSpPr>
        <p:spPr>
          <a:xfrm>
            <a:off x="2830282" y="5519057"/>
            <a:ext cx="3450773" cy="527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Sources: (Copyright Act, 2059)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94835C-06B8-476E-83D3-AA6064E2E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186" y="1690688"/>
            <a:ext cx="4288199" cy="369343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D07CE8-9337-4911-BB46-AF298221B16E}"/>
              </a:ext>
            </a:extLst>
          </p:cNvPr>
          <p:cNvSpPr/>
          <p:nvPr/>
        </p:nvSpPr>
        <p:spPr>
          <a:xfrm>
            <a:off x="9868285" y="5489561"/>
            <a:ext cx="2096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(https://rb.gy/sfijaa)</a:t>
            </a:r>
          </a:p>
        </p:txBody>
      </p:sp>
    </p:spTree>
    <p:extLst>
      <p:ext uri="{BB962C8B-B14F-4D97-AF65-F5344CB8AC3E}">
        <p14:creationId xmlns:p14="http://schemas.microsoft.com/office/powerpoint/2010/main" val="1950145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C8011-E8AA-4251-86DD-693762BFC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pc="150" baseline="30000" dirty="0">
                <a:solidFill>
                  <a:srgbClr val="0070C0"/>
                </a:solidFill>
                <a:latin typeface="Comic Sans MS"/>
              </a:rPr>
              <a:t>Terms of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8CCCD-4700-4569-947D-D14BFA4DB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37518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FF0000"/>
                </a:solidFill>
              </a:rPr>
              <a:t>Life long and 50 years after death for literary works,</a:t>
            </a:r>
          </a:p>
          <a:p>
            <a:r>
              <a:rPr lang="en-US" dirty="0">
                <a:solidFill>
                  <a:srgbClr val="0070C0"/>
                </a:solidFill>
              </a:rPr>
              <a:t>50 years for performer, sound recording, producer and broadcaster,</a:t>
            </a:r>
          </a:p>
          <a:p>
            <a:r>
              <a:rPr lang="en-US" dirty="0"/>
              <a:t>25 years for architect design, photographic  work and applied art.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9009566-88C2-4224-B7EF-E65A5EA24D62}"/>
              </a:ext>
            </a:extLst>
          </p:cNvPr>
          <p:cNvSpPr txBox="1">
            <a:spLocks/>
          </p:cNvSpPr>
          <p:nvPr/>
        </p:nvSpPr>
        <p:spPr>
          <a:xfrm>
            <a:off x="7892142" y="5725885"/>
            <a:ext cx="3614057" cy="603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6DA4C51-C6D3-422B-BB45-BD44702A8CC9}"/>
              </a:ext>
            </a:extLst>
          </p:cNvPr>
          <p:cNvSpPr txBox="1">
            <a:spLocks/>
          </p:cNvSpPr>
          <p:nvPr/>
        </p:nvSpPr>
        <p:spPr>
          <a:xfrm>
            <a:off x="8327571" y="3701144"/>
            <a:ext cx="3396341" cy="527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Sources: Copyright Act, 2059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0139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7BA9E-AF3D-42DF-8599-9876DD295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70C0"/>
                </a:solidFill>
              </a:rPr>
              <a:t>Reproduction allowed for personal purpose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92D050"/>
                </a:solidFill>
              </a:rPr>
              <a:t>Citation allowed 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B0F0"/>
                </a:solidFill>
              </a:rPr>
              <a:t>Reproduction allowed for teaching and learning 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7030A0"/>
                </a:solidFill>
              </a:rPr>
              <a:t>Reproduction by library and archive 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</a:rPr>
              <a:t>Reproduction, broadcast and other communication allowed for purpose of information to the general public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0070C0"/>
                </a:solidFill>
              </a:rPr>
              <a:t>Reproduction of computer program </a:t>
            </a:r>
          </a:p>
          <a:p>
            <a:pPr lvl="0">
              <a:lnSpc>
                <a:spcPct val="100000"/>
              </a:lnSpc>
            </a:pPr>
            <a:r>
              <a:rPr lang="en-US" dirty="0">
                <a:solidFill>
                  <a:srgbClr val="7030A0"/>
                </a:solidFill>
              </a:rPr>
              <a:t>Public exhibition allowed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FCFF0A03-1A53-4738-BD26-C3DA7E160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lvl="0" algn="ctr"/>
            <a:br>
              <a:rPr lang="en-US" sz="3100" dirty="0"/>
            </a:br>
            <a:r>
              <a:rPr lang="en-US" b="1" spc="150" baseline="30000" dirty="0">
                <a:solidFill>
                  <a:srgbClr val="0070C0"/>
                </a:solidFill>
                <a:latin typeface="Comic Sans MS"/>
              </a:rPr>
              <a:t>Provision of using copyright materials </a:t>
            </a:r>
            <a:br>
              <a:rPr lang="en-US" b="1" spc="150" baseline="30000" dirty="0">
                <a:solidFill>
                  <a:srgbClr val="0070C0"/>
                </a:solidFill>
                <a:latin typeface="Comic Sans MS"/>
              </a:rPr>
            </a:br>
            <a:r>
              <a:rPr lang="en-US" b="1" spc="150" baseline="30000" dirty="0">
                <a:solidFill>
                  <a:srgbClr val="0070C0"/>
                </a:solidFill>
                <a:latin typeface="Comic Sans MS"/>
              </a:rPr>
              <a:t>without authorization</a:t>
            </a:r>
            <a:br>
              <a:rPr lang="en-US" sz="3200" dirty="0">
                <a:solidFill>
                  <a:srgbClr val="0070C0"/>
                </a:solidFill>
              </a:rPr>
            </a:b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450B2C-A5DD-4FC6-B043-00BC4C6AE809}"/>
              </a:ext>
            </a:extLst>
          </p:cNvPr>
          <p:cNvSpPr/>
          <p:nvPr/>
        </p:nvSpPr>
        <p:spPr>
          <a:xfrm>
            <a:off x="8436429" y="6139931"/>
            <a:ext cx="343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Sources: Copyright Act, 2059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44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77614-F421-7F99-A4EF-B2F3FFC3F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341" y="1188637"/>
            <a:ext cx="3062989" cy="4480726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Research Misconduct</a:t>
            </a:r>
            <a:endParaRPr lang="en-US" sz="3200" dirty="0">
              <a:solidFill>
                <a:srgbClr val="0070C0"/>
              </a:solidFill>
              <a:latin typeface="Comic Sans MS"/>
            </a:endParaRPr>
          </a:p>
          <a:p>
            <a:endParaRPr lang="en-US" sz="4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125EA-46DD-C7CF-5E62-7D705996B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3106" y="1365466"/>
            <a:ext cx="6972079" cy="41805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None/>
            </a:pPr>
            <a:r>
              <a:rPr lang="en-US" sz="2400" b="1" u="sng" dirty="0">
                <a:latin typeface="Euphemia"/>
              </a:rPr>
              <a:t> </a:t>
            </a:r>
            <a:r>
              <a:rPr lang="en-US" sz="2400" b="1" u="sng" dirty="0">
                <a:latin typeface="Times New Roman"/>
                <a:cs typeface="Times New Roman"/>
              </a:rPr>
              <a:t>It is defined as:</a:t>
            </a:r>
          </a:p>
          <a:p>
            <a:pPr>
              <a:buNone/>
            </a:pPr>
            <a:r>
              <a:rPr lang="en-US" sz="2400" dirty="0">
                <a:latin typeface="Times New Roman"/>
                <a:cs typeface="Times New Roman"/>
              </a:rPr>
              <a:t>Fabrication </a:t>
            </a:r>
          </a:p>
          <a:p>
            <a:pPr>
              <a:buNone/>
            </a:pPr>
            <a:r>
              <a:rPr lang="en-US" sz="2400" dirty="0">
                <a:latin typeface="Times New Roman"/>
                <a:cs typeface="Times New Roman"/>
              </a:rPr>
              <a:t>Falsification</a:t>
            </a:r>
          </a:p>
          <a:p>
            <a:pPr>
              <a:buNone/>
            </a:pPr>
            <a:r>
              <a:rPr lang="en-US" sz="2400" dirty="0">
                <a:latin typeface="Times New Roman"/>
                <a:cs typeface="Times New Roman"/>
              </a:rPr>
              <a:t>Plagiarism</a:t>
            </a:r>
          </a:p>
          <a:p>
            <a:pPr>
              <a:buNone/>
            </a:pPr>
            <a:r>
              <a:rPr lang="en-US" sz="2400" dirty="0">
                <a:latin typeface="Times New Roman"/>
                <a:ea typeface="+mn-lt"/>
                <a:cs typeface="+mn-lt"/>
              </a:rPr>
              <a:t>Harmful activity</a:t>
            </a:r>
            <a:endParaRPr lang="en-US" sz="2400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2400" dirty="0">
                <a:latin typeface="Times New Roman"/>
                <a:cs typeface="Arial"/>
              </a:rPr>
              <a:t>Does not include honest error or differences of opinion.</a:t>
            </a:r>
            <a:endParaRPr lang="en-US" sz="2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F587DF-D954-5ED2-7DDB-2317BE38A6A3}"/>
              </a:ext>
            </a:extLst>
          </p:cNvPr>
          <p:cNvSpPr txBox="1"/>
          <p:nvPr/>
        </p:nvSpPr>
        <p:spPr>
          <a:xfrm>
            <a:off x="9043786" y="4801240"/>
            <a:ext cx="254149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ea typeface="+mn-lt"/>
                <a:cs typeface="+mn-lt"/>
              </a:rPr>
              <a:t>(UGC Nepal,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708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EC1EE-00DA-403F-A1FD-64464866D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883" y="473332"/>
            <a:ext cx="8327570" cy="681778"/>
          </a:xfrm>
        </p:spPr>
        <p:txBody>
          <a:bodyPr>
            <a:noAutofit/>
          </a:bodyPr>
          <a:lstStyle/>
          <a:p>
            <a:r>
              <a:rPr lang="en-US" sz="4000" b="1" spc="150" baseline="30000" dirty="0">
                <a:solidFill>
                  <a:srgbClr val="0070C0"/>
                </a:solidFill>
                <a:latin typeface="Comic Sans MS"/>
              </a:rPr>
              <a:t>Some Common forms of Plagiarism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7C9A0A-EAEC-4B0A-9CC3-324A5737A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17762"/>
            <a:ext cx="3522454" cy="23730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F2A4E74-853E-4425-B7B1-F031671DBC50}"/>
              </a:ext>
            </a:extLst>
          </p:cNvPr>
          <p:cNvSpPr/>
          <p:nvPr/>
        </p:nvSpPr>
        <p:spPr>
          <a:xfrm>
            <a:off x="9165771" y="6308207"/>
            <a:ext cx="3026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Sources: https://rb.gy/i99ih1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2DA6FA-BEA9-47DA-B129-8ECD286C324D}"/>
              </a:ext>
            </a:extLst>
          </p:cNvPr>
          <p:cNvSpPr/>
          <p:nvPr/>
        </p:nvSpPr>
        <p:spPr>
          <a:xfrm>
            <a:off x="979714" y="1589316"/>
            <a:ext cx="3113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4C4E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1. Direct plagiarism</a:t>
            </a:r>
            <a:endParaRPr lang="en-US" sz="2400" b="1" i="0" dirty="0">
              <a:solidFill>
                <a:srgbClr val="4C4E57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DA3DE2-847B-488C-893B-D08C86CE69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919" t="13117" r="4864" b="8442"/>
          <a:stretch/>
        </p:blipFill>
        <p:spPr>
          <a:xfrm>
            <a:off x="8721814" y="2099599"/>
            <a:ext cx="3026229" cy="25452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3546DC6-9B93-4DB6-91C5-DC4C1D9B05AC}"/>
              </a:ext>
            </a:extLst>
          </p:cNvPr>
          <p:cNvSpPr/>
          <p:nvPr/>
        </p:nvSpPr>
        <p:spPr>
          <a:xfrm>
            <a:off x="8569128" y="1480851"/>
            <a:ext cx="3331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Self - Plagiarism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C06D54-25FB-4FE5-B220-97E0A63BE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714" y="2272285"/>
            <a:ext cx="2764208" cy="20813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E93BEC6-0B57-4BEF-8A02-351DAE462CE7}"/>
              </a:ext>
            </a:extLst>
          </p:cNvPr>
          <p:cNvSpPr/>
          <p:nvPr/>
        </p:nvSpPr>
        <p:spPr>
          <a:xfrm>
            <a:off x="4607307" y="1637934"/>
            <a:ext cx="29987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Mosaic Plagiarism</a:t>
            </a:r>
          </a:p>
        </p:txBody>
      </p:sp>
      <p:pic>
        <p:nvPicPr>
          <p:cNvPr id="11" name="Picture 10" descr="The Advantages of Using a Plagiarism Detection Tool in Academic Publishing">
            <a:extLst>
              <a:ext uri="{FF2B5EF4-FFF2-40B4-BE49-F238E27FC236}">
                <a16:creationId xmlns:a16="http://schemas.microsoft.com/office/drawing/2014/main" id="{21809BDB-B35A-48D0-97FB-FEAF4CEF45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9607" y="4940237"/>
            <a:ext cx="3179640" cy="173730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FC44101-DD3E-43C5-8A14-519CD08A587E}"/>
              </a:ext>
            </a:extLst>
          </p:cNvPr>
          <p:cNvSpPr/>
          <p:nvPr/>
        </p:nvSpPr>
        <p:spPr>
          <a:xfrm>
            <a:off x="979714" y="4463535"/>
            <a:ext cx="3113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Graphic plagiarism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ADB5432-BDC7-43E5-9E31-D61013D548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092" y="4526321"/>
            <a:ext cx="2948594" cy="223268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6D70D5E-9F72-427D-B01F-A86F4E2F875C}"/>
              </a:ext>
            </a:extLst>
          </p:cNvPr>
          <p:cNvSpPr/>
          <p:nvPr/>
        </p:nvSpPr>
        <p:spPr>
          <a:xfrm>
            <a:off x="5213439" y="4147848"/>
            <a:ext cx="3354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Accidental plagiarism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43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10" grpId="0"/>
      <p:bldP spid="12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43AE9DE-BCAD-3AC9-5CDF-57700B7B3C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47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6578D-A10D-827C-421E-18236FEF5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>
                <a:solidFill>
                  <a:srgbClr val="0070C0"/>
                </a:solidFill>
                <a:latin typeface="Comic Sans MS"/>
                <a:ea typeface="Open Sans"/>
                <a:cs typeface="Open Sans"/>
              </a:rPr>
              <a:t>Tolerance limit of Similarity Index </a:t>
            </a:r>
            <a:endParaRPr lang="en-US" sz="3200" dirty="0">
              <a:solidFill>
                <a:srgbClr val="0070C0"/>
              </a:solidFill>
              <a:latin typeface="Comic Sans MS"/>
            </a:endParaRPr>
          </a:p>
        </p:txBody>
      </p:sp>
      <p:pic>
        <p:nvPicPr>
          <p:cNvPr id="4" name="Picture 3" descr="A green and blue arrows on a black background&#10;&#10;Description automatically generated">
            <a:extLst>
              <a:ext uri="{FF2B5EF4-FFF2-40B4-BE49-F238E27FC236}">
                <a16:creationId xmlns:a16="http://schemas.microsoft.com/office/drawing/2014/main" id="{DAA714E1-696C-0FB2-A7BC-5CA453C8BB4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287" y="2007956"/>
            <a:ext cx="8719751" cy="4858558"/>
          </a:xfrm>
          <a:prstGeom prst="rect">
            <a:avLst/>
          </a:prstGeom>
        </p:spPr>
      </p:pic>
      <p:pic>
        <p:nvPicPr>
          <p:cNvPr id="5" name="Picture 4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1CEC4EB4-1733-0133-0C13-4D4A6CAE682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7382" t="10227" r="-671" b="30905"/>
          <a:stretch/>
        </p:blipFill>
        <p:spPr>
          <a:xfrm>
            <a:off x="430295" y="3939424"/>
            <a:ext cx="1585271" cy="542624"/>
          </a:xfrm>
          <a:prstGeom prst="rect">
            <a:avLst/>
          </a:prstGeom>
        </p:spPr>
      </p:pic>
      <p:pic>
        <p:nvPicPr>
          <p:cNvPr id="6" name="Picture 5" descr="A red numbers on a black background&#10;&#10;Description automatically generated">
            <a:extLst>
              <a:ext uri="{FF2B5EF4-FFF2-40B4-BE49-F238E27FC236}">
                <a16:creationId xmlns:a16="http://schemas.microsoft.com/office/drawing/2014/main" id="{9AAE3069-50F5-415B-29DD-3C071E67F9E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15290" y="3425908"/>
            <a:ext cx="1584158" cy="1048920"/>
          </a:xfrm>
          <a:prstGeom prst="rect">
            <a:avLst/>
          </a:prstGeom>
        </p:spPr>
      </p:pic>
      <p:pic>
        <p:nvPicPr>
          <p:cNvPr id="7" name="Picture 6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ECA80C3A-6D1A-434C-4260-E215B1B9012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13032" y="2998871"/>
            <a:ext cx="1652672" cy="927101"/>
          </a:xfrm>
          <a:prstGeom prst="rect">
            <a:avLst/>
          </a:prstGeom>
        </p:spPr>
      </p:pic>
      <p:pic>
        <p:nvPicPr>
          <p:cNvPr id="10" name="Picture 9" descr="A red numbers on a black background&#10;&#10;Description automatically generated">
            <a:extLst>
              <a:ext uri="{FF2B5EF4-FFF2-40B4-BE49-F238E27FC236}">
                <a16:creationId xmlns:a16="http://schemas.microsoft.com/office/drawing/2014/main" id="{021E0C76-D884-1A2D-E8AE-4787BC7BE60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2131" y="2530223"/>
            <a:ext cx="1316790" cy="928604"/>
          </a:xfrm>
          <a:prstGeom prst="rect">
            <a:avLst/>
          </a:prstGeom>
        </p:spPr>
      </p:pic>
      <p:pic>
        <p:nvPicPr>
          <p:cNvPr id="12" name="Picture 11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D8D0F5AB-631F-94B7-3839-428BE71DA05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29453" y="2121318"/>
            <a:ext cx="1545724" cy="82399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E3C9655-4338-4AC6-867C-037219A32750}"/>
              </a:ext>
            </a:extLst>
          </p:cNvPr>
          <p:cNvSpPr/>
          <p:nvPr/>
        </p:nvSpPr>
        <p:spPr>
          <a:xfrm>
            <a:off x="5236029" y="6328006"/>
            <a:ext cx="69015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/>
              <a:t>Sources: TU Anti-Plagiarism Software Management and Operation Procedure, 2080</a:t>
            </a:r>
          </a:p>
        </p:txBody>
      </p:sp>
    </p:spTree>
    <p:extLst>
      <p:ext uri="{BB962C8B-B14F-4D97-AF65-F5344CB8AC3E}">
        <p14:creationId xmlns:p14="http://schemas.microsoft.com/office/powerpoint/2010/main" val="818805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76855-25DF-021F-FFF2-E2711026C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880" y="459789"/>
            <a:ext cx="4239364" cy="1089228"/>
          </a:xfrm>
        </p:spPr>
        <p:txBody>
          <a:bodyPr anchor="ctr">
            <a:no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 panose="030F0702030302020204" pitchFamily="66" charset="0"/>
                <a:ea typeface="+mj-lt"/>
                <a:cs typeface="+mj-lt"/>
              </a:rPr>
              <a:t>Key Aspects of Plagiarism Checking</a:t>
            </a:r>
            <a:endParaRPr lang="en-US" sz="3200" b="1" dirty="0">
              <a:solidFill>
                <a:srgbClr val="0070C0"/>
              </a:solidFill>
              <a:latin typeface="Comic Sans MS" panose="030F0702030302020204" pitchFamily="66" charset="0"/>
              <a:cs typeface="Times New Roman"/>
            </a:endParaRPr>
          </a:p>
        </p:txBody>
      </p:sp>
      <p:pic>
        <p:nvPicPr>
          <p:cNvPr id="62" name="Picture 61" descr="A screenshot of a computer&#10;&#10;Description automatically generated">
            <a:extLst>
              <a:ext uri="{FF2B5EF4-FFF2-40B4-BE49-F238E27FC236}">
                <a16:creationId xmlns:a16="http://schemas.microsoft.com/office/drawing/2014/main" id="{AFC876F8-60E8-A082-5CC9-619FC9EB43A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539" y="2137568"/>
            <a:ext cx="11064921" cy="4548823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D0491562-7701-3A7D-4B93-57DC09494FDD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654295" y="502920"/>
          <a:ext cx="6894576" cy="146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E4212CE1-0A8A-42A6-BCD3-58261A66FE47}"/>
              </a:ext>
            </a:extLst>
          </p:cNvPr>
          <p:cNvSpPr/>
          <p:nvPr/>
        </p:nvSpPr>
        <p:spPr>
          <a:xfrm>
            <a:off x="8097520" y="3332480"/>
            <a:ext cx="50800" cy="96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81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59D1B-F786-4415-9188-D085DB2BE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Ethical Practices for Building an 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97625-CF5A-4341-8CB3-C40D9A91F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Aware the institutional norms and standards​,</a:t>
            </a:r>
          </a:p>
          <a:p>
            <a:r>
              <a:rPr lang="en-US" dirty="0">
                <a:solidFill>
                  <a:srgbClr val="0070C0"/>
                </a:solidFill>
              </a:rPr>
              <a:t>Obtain written consent,</a:t>
            </a:r>
          </a:p>
          <a:p>
            <a:r>
              <a:rPr lang="en-US" dirty="0">
                <a:solidFill>
                  <a:srgbClr val="7030A0"/>
                </a:solidFill>
              </a:rPr>
              <a:t>Accept content without bias,</a:t>
            </a:r>
          </a:p>
          <a:p>
            <a:r>
              <a:rPr lang="en-US" dirty="0">
                <a:solidFill>
                  <a:srgbClr val="002060"/>
                </a:solidFill>
              </a:rPr>
              <a:t>Confirm copyright ownership,</a:t>
            </a:r>
          </a:p>
          <a:p>
            <a:r>
              <a:rPr lang="en-US" dirty="0">
                <a:solidFill>
                  <a:srgbClr val="00B050"/>
                </a:solidFill>
              </a:rPr>
              <a:t>Anonymize sensitive/confidential data,</a:t>
            </a:r>
          </a:p>
          <a:p>
            <a:r>
              <a:rPr lang="en-US" dirty="0"/>
              <a:t>Follow TU’s metadata guidelines etc.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1164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B7408-ABB9-4059-A112-95D16CBF4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Useful  Rules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4EBBD-8DAD-4D4C-A9EB-6D270ADE2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National Laws &amp; Policies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Copyright Act, 2059 (Nepal)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National Intellectual Property Policy, 2017</a:t>
            </a:r>
          </a:p>
          <a:p>
            <a:r>
              <a:rPr lang="en-US" b="1" dirty="0">
                <a:solidFill>
                  <a:srgbClr val="FF0000"/>
                </a:solidFill>
              </a:rPr>
              <a:t>Organizational Guidelines (TU)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TU Research Ethics Review Procedure, 2078 (Revised 2081)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TU Digital Library Management Guideline, 2078</a:t>
            </a:r>
          </a:p>
          <a:p>
            <a:pPr lvl="1"/>
            <a:r>
              <a:rPr lang="en-US" dirty="0"/>
              <a:t>TU Anti-Plagiarism Software Management and Operation Procedure, 2080</a:t>
            </a:r>
          </a:p>
          <a:p>
            <a:pPr marL="457200" lvl="1" indent="0">
              <a:buNone/>
            </a:pPr>
            <a:endParaRPr lang="en-US" dirty="0"/>
          </a:p>
          <a:p>
            <a:pPr marL="342900" lvl="1" indent="-342900"/>
            <a:r>
              <a:rPr lang="en-US" b="1" dirty="0">
                <a:solidFill>
                  <a:srgbClr val="FF0000"/>
                </a:solidFill>
              </a:rPr>
              <a:t>UGC Policy on Research Misconduct, 2018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3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9E9D4-7092-40F2-A1EF-12BFC6191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Structure of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B4533-BBBA-4042-AE00-BC205314A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Institutional Repositories (IR)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Plagiarism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Copyright Fundamentals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Ethical Practices for Building an IRs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101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33B8-02D4-4FB5-9A72-74B2A80D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  <a:ea typeface="Open Sans"/>
                <a:cs typeface="Open Sans"/>
              </a:rPr>
              <a:t>The Way Forward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C6FA9-B4CD-4A83-9084-D86C717D5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6511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Make Creative commons licenses,</a:t>
            </a:r>
          </a:p>
          <a:p>
            <a:r>
              <a:rPr lang="en-US" dirty="0">
                <a:solidFill>
                  <a:srgbClr val="0070C0"/>
                </a:solidFill>
              </a:rPr>
              <a:t>Formulate clear institutional policies,</a:t>
            </a:r>
          </a:p>
          <a:p>
            <a:r>
              <a:rPr lang="en-US" dirty="0">
                <a:solidFill>
                  <a:schemeClr val="accent6"/>
                </a:solidFill>
              </a:rPr>
              <a:t>Create auto citation and reference systems,</a:t>
            </a:r>
          </a:p>
          <a:p>
            <a:r>
              <a:rPr lang="en-US" dirty="0"/>
              <a:t>Promote a culture of digital publication,</a:t>
            </a:r>
          </a:p>
          <a:p>
            <a:r>
              <a:rPr lang="en-US" dirty="0">
                <a:solidFill>
                  <a:srgbClr val="7030A0"/>
                </a:solidFill>
              </a:rPr>
              <a:t>Conducted regular awareness and capacity building,</a:t>
            </a:r>
          </a:p>
          <a:p>
            <a:r>
              <a:rPr lang="en-US" dirty="0">
                <a:solidFill>
                  <a:srgbClr val="00B0F0"/>
                </a:solidFill>
              </a:rPr>
              <a:t>Make user-friendly community &amp; collection, etc.</a:t>
            </a:r>
          </a:p>
          <a:p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042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A2476-F199-F8B6-8FA8-08B312BBB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0721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b="1">
                <a:solidFill>
                  <a:srgbClr val="0070C0"/>
                </a:solidFill>
                <a:latin typeface="Open Sans"/>
                <a:ea typeface="Open Sans"/>
                <a:cs typeface="Open Sans"/>
              </a:rPr>
            </a:br>
            <a:r>
              <a:rPr lang="en-US" sz="3200" b="1">
                <a:solidFill>
                  <a:srgbClr val="0070C0"/>
                </a:solidFill>
                <a:latin typeface="Open Sans"/>
                <a:ea typeface="Open Sans"/>
                <a:cs typeface="Open Sans"/>
              </a:rPr>
              <a:t>References</a:t>
            </a:r>
            <a:endParaRPr lang="en-US"/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BE630-9A01-3CF6-B71E-D8D1D75BF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7098"/>
            <a:ext cx="10956757" cy="574090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 err="1">
                <a:latin typeface="Euphemia"/>
              </a:rPr>
              <a:t>Dhammi</a:t>
            </a:r>
            <a:r>
              <a:rPr lang="en-US" sz="1600" dirty="0">
                <a:latin typeface="Euphemia"/>
              </a:rPr>
              <a:t>, I. K., &amp; Ul Haq, R. (2016). What is plagiarism and how to avoid it?. Indian journal of </a:t>
            </a:r>
            <a:r>
              <a:rPr lang="en-US" sz="1600" dirty="0" err="1">
                <a:latin typeface="Euphemia"/>
              </a:rPr>
              <a:t>orthopaedics</a:t>
            </a:r>
            <a:r>
              <a:rPr lang="en-US" sz="1600" dirty="0">
                <a:latin typeface="Euphemia"/>
              </a:rPr>
              <a:t>, 50(6), 581–583. </a:t>
            </a:r>
            <a:r>
              <a:rPr lang="en-US" sz="1600" dirty="0">
                <a:latin typeface="Euphemia"/>
                <a:hlinkClick r:id="rId2"/>
              </a:rPr>
              <a:t>https://doi.org/10.4103/0019-5413.193485</a:t>
            </a:r>
            <a:endParaRPr lang="en-US" sz="1600" dirty="0"/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 err="1">
                <a:latin typeface="Euphemia"/>
              </a:rPr>
              <a:t>Erkaya</a:t>
            </a:r>
            <a:r>
              <a:rPr lang="en-US" sz="1600" dirty="0">
                <a:latin typeface="Euphemia"/>
              </a:rPr>
              <a:t>, O. R. (2009). Plagiarism by Turkish students: Causes and solutions. Asian EFL journal, 11(2), 86-119. </a:t>
            </a:r>
            <a:endParaRPr lang="en-US" sz="1600" dirty="0"/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>
                <a:latin typeface="Euphemia"/>
              </a:rPr>
              <a:t>Kumar, P. M., Priya, N. S., Musalaiah, S., &amp; </a:t>
            </a:r>
            <a:r>
              <a:rPr lang="en-US" sz="1600" dirty="0" err="1">
                <a:latin typeface="Euphemia"/>
              </a:rPr>
              <a:t>Nagasree</a:t>
            </a:r>
            <a:r>
              <a:rPr lang="en-US" sz="1600" dirty="0">
                <a:latin typeface="Euphemia"/>
              </a:rPr>
              <a:t>, M. (2014). Knowing and avoiding plagiarism during scientific writing. Annals of medical and health sciences research, 4(3), 193-198. </a:t>
            </a:r>
          </a:p>
          <a:p>
            <a:pPr>
              <a:buNone/>
            </a:pPr>
            <a:r>
              <a:rPr lang="en-US" sz="1600" dirty="0"/>
              <a:t>Law Commission Nepal. (2002). </a:t>
            </a:r>
            <a:r>
              <a:rPr lang="en-US" sz="1600" i="1" dirty="0"/>
              <a:t>The Copyright Act, 2002</a:t>
            </a:r>
            <a:r>
              <a:rPr lang="en-US" sz="1600" dirty="0"/>
              <a:t>. </a:t>
            </a:r>
            <a:r>
              <a:rPr lang="en-US" sz="1600" dirty="0">
                <a:hlinkClick r:id="rId3"/>
              </a:rPr>
              <a:t>https://lawcommission.gov.np/content/12916/12916-the-copyright-act-2002/</a:t>
            </a:r>
            <a:endParaRPr lang="en-US" sz="1600" dirty="0"/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 err="1">
                <a:latin typeface="Times New Roman"/>
                <a:cs typeface="Times New Roman"/>
              </a:rPr>
              <a:t>Pandey,R.K</a:t>
            </a:r>
            <a:r>
              <a:rPr lang="en-US" sz="1600" dirty="0">
                <a:latin typeface="Times New Roman"/>
                <a:cs typeface="Times New Roman"/>
              </a:rPr>
              <a:t>. (2078). Digital Library Theory and Practices [PowerPoint slides]. Popular Digital Library Database(Repository)</a:t>
            </a:r>
            <a:endParaRPr lang="en-US" sz="1600" dirty="0"/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 err="1">
                <a:latin typeface="Euphemia"/>
              </a:rPr>
              <a:t>Pecorari</a:t>
            </a:r>
            <a:r>
              <a:rPr lang="en-US" sz="1600" dirty="0">
                <a:latin typeface="Euphemia"/>
              </a:rPr>
              <a:t>, D. (2013). Teaching To Avoid Plagiarism: How To Promote Good Source Use: How to Promote Good Source Use. McGraw-Hill Education (UK). </a:t>
            </a:r>
          </a:p>
          <a:p>
            <a:pPr>
              <a:buNone/>
            </a:pPr>
            <a:r>
              <a:rPr lang="en-US" sz="1600" dirty="0" err="1">
                <a:latin typeface="Euphemia" panose="020B0503040102020104" pitchFamily="34" charset="0"/>
              </a:rPr>
              <a:t>Reverbico</a:t>
            </a:r>
            <a:r>
              <a:rPr lang="en-US" sz="1600" dirty="0">
                <a:latin typeface="Euphemia" panose="020B0503040102020104" pitchFamily="34" charset="0"/>
              </a:rPr>
              <a:t>. (n.d.). </a:t>
            </a:r>
            <a:r>
              <a:rPr lang="en-US" sz="1600" i="1" dirty="0">
                <a:latin typeface="Euphemia" panose="020B0503040102020104" pitchFamily="34" charset="0"/>
              </a:rPr>
              <a:t>13 types of plagiarism with examples</a:t>
            </a:r>
            <a:r>
              <a:rPr lang="en-US" sz="1600" dirty="0">
                <a:latin typeface="Euphemia" panose="020B0503040102020104" pitchFamily="34" charset="0"/>
              </a:rPr>
              <a:t>. </a:t>
            </a:r>
            <a:r>
              <a:rPr lang="en-US" sz="1600" dirty="0" err="1">
                <a:latin typeface="Euphemia" panose="020B0503040102020104" pitchFamily="34" charset="0"/>
              </a:rPr>
              <a:t>Reverbico</a:t>
            </a:r>
            <a:r>
              <a:rPr lang="en-US" sz="1600" dirty="0">
                <a:latin typeface="Euphemia" panose="020B0503040102020104" pitchFamily="34" charset="0"/>
              </a:rPr>
              <a:t>. </a:t>
            </a:r>
            <a:r>
              <a:rPr lang="en-US" sz="1600" dirty="0">
                <a:latin typeface="Euphemia" panose="020B0503040102020104" pitchFamily="34" charset="0"/>
                <a:hlinkClick r:id="rId4"/>
              </a:rPr>
              <a:t>https://reverbico.com/blog/types-of-plagiarism/</a:t>
            </a:r>
            <a:endParaRPr lang="en-US" sz="1600" dirty="0">
              <a:latin typeface="Euphemia" panose="020B0503040102020104" pitchFamily="34" charset="0"/>
            </a:endParaRPr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>
                <a:latin typeface="Euphemia"/>
              </a:rPr>
              <a:t>Sadruddin, M. M. (2021). Exploring the Causes of Plagiarism among Post Graduate Research Students--A Phenomenological Case Study Approach. Journal of Education and Educational Development, 8(2), 296-318.</a:t>
            </a:r>
            <a:endParaRPr lang="en-US" sz="1600" dirty="0">
              <a:latin typeface="Aptos"/>
              <a:cs typeface="Times New Roman"/>
            </a:endParaRPr>
          </a:p>
          <a:p>
            <a:r>
              <a:rPr lang="en-US" sz="1600" dirty="0">
                <a:latin typeface="Euphemia"/>
                <a:cs typeface="Arial"/>
              </a:rPr>
              <a:t>TU Research Division (2078). </a:t>
            </a:r>
            <a:r>
              <a:rPr lang="en-US" sz="1600" dirty="0">
                <a:solidFill>
                  <a:srgbClr val="002060"/>
                </a:solidFill>
                <a:latin typeface="Times New Roman"/>
                <a:cs typeface="Times New Roman"/>
              </a:rPr>
              <a:t>T</a:t>
            </a:r>
            <a:r>
              <a:rPr lang="en-US" sz="1600" dirty="0">
                <a:latin typeface="Times New Roman"/>
                <a:cs typeface="Times New Roman"/>
              </a:rPr>
              <a:t>U Research Ethics Review Procedure, 2078 (Revised in 2081). Author</a:t>
            </a:r>
            <a:endParaRPr lang="en-US" sz="1600" dirty="0">
              <a:latin typeface="Aptos"/>
              <a:cs typeface="Times New Roman"/>
            </a:endParaRPr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>
                <a:latin typeface="Euphemia"/>
              </a:rPr>
              <a:t>Tribhuvan University Central Library. (2080).TU Anti-plagiarism software management and operation procedure. Author.</a:t>
            </a:r>
            <a:endParaRPr lang="en-US" sz="1600" dirty="0"/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</a:t>
            </a:r>
            <a:r>
              <a:rPr lang="en-US" sz="1600" dirty="0">
                <a:latin typeface="Euphemia"/>
              </a:rPr>
              <a:t>University Grand Commission (2018). The UGC Policy Regarding Research Misconduct, 2018. Author</a:t>
            </a:r>
            <a:endParaRPr lang="en-US" sz="1600" dirty="0"/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• </a:t>
            </a:r>
            <a:r>
              <a:rPr lang="en-US" sz="1600" dirty="0">
                <a:latin typeface="Times New Roman"/>
                <a:cs typeface="Times New Roman"/>
              </a:rPr>
              <a:t>Images retrieved from Google</a:t>
            </a: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30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 descr="A cartoon character with a question mark&#10;&#10;Description automatically generated">
            <a:extLst>
              <a:ext uri="{FF2B5EF4-FFF2-40B4-BE49-F238E27FC236}">
                <a16:creationId xmlns:a16="http://schemas.microsoft.com/office/drawing/2014/main" id="{D62A0EA4-0AE8-0651-D7B3-11AD9CE82F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9"/>
          <a:stretch/>
        </p:blipFill>
        <p:spPr>
          <a:xfrm>
            <a:off x="20" y="27318"/>
            <a:ext cx="12191980" cy="68567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2C61164-8396-4273-A05B-D71C69AB9AE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8400" y="2143884"/>
            <a:ext cx="1367355" cy="124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1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B3BA4-3C9F-4B44-8450-C87F15DA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7195457" cy="864961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Institutional Repositories of TU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48755E-9B45-48E5-9071-CD20B4749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60629"/>
            <a:ext cx="5407224" cy="3536741"/>
          </a:xfrm>
          <a:prstGeom prst="rect">
            <a:avLst/>
          </a:prstGeom>
        </p:spPr>
      </p:pic>
      <p:sp>
        <p:nvSpPr>
          <p:cNvPr id="7" name="Callout: Bent Line with No Border 6">
            <a:extLst>
              <a:ext uri="{FF2B5EF4-FFF2-40B4-BE49-F238E27FC236}">
                <a16:creationId xmlns:a16="http://schemas.microsoft.com/office/drawing/2014/main" id="{DA4D93AE-184C-4A13-963C-BB6EDC9AE633}"/>
              </a:ext>
            </a:extLst>
          </p:cNvPr>
          <p:cNvSpPr/>
          <p:nvPr/>
        </p:nvSpPr>
        <p:spPr>
          <a:xfrm>
            <a:off x="6352812" y="4030254"/>
            <a:ext cx="5512617" cy="2207260"/>
          </a:xfrm>
          <a:prstGeom prst="callout2">
            <a:avLst>
              <a:gd name="adj1" fmla="val 18750"/>
              <a:gd name="adj2" fmla="val -8333"/>
              <a:gd name="adj3" fmla="val 15381"/>
              <a:gd name="adj4" fmla="val -16445"/>
              <a:gd name="adj5" fmla="val 27626"/>
              <a:gd name="adj6" fmla="val -33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/>
              <a:t>The TU Central Library has played a leading role in implementing Institutional Repositories (IRs) to manage, preserve, and disseminate academic and research achievements, while also developing and expanding effective library services across all units of Tribhuvan University.</a:t>
            </a:r>
          </a:p>
        </p:txBody>
      </p:sp>
    </p:spTree>
    <p:extLst>
      <p:ext uri="{BB962C8B-B14F-4D97-AF65-F5344CB8AC3E}">
        <p14:creationId xmlns:p14="http://schemas.microsoft.com/office/powerpoint/2010/main" val="279369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15576-ADDD-4AA5-8738-0BE6921A7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673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Copyright and Plagiarism for 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97C646-898F-46E9-989B-E245B7590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724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appropriate permissions and licenses,</a:t>
            </a:r>
          </a:p>
          <a:p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Responsible Research and Publishing Practices,</a:t>
            </a:r>
          </a:p>
          <a:p>
            <a:r>
              <a:rPr lang="en-US" dirty="0">
                <a:solidFill>
                  <a:srgbClr val="002060"/>
                </a:solidFill>
              </a:rPr>
              <a:t>Preventing Academic Dishonesty,</a:t>
            </a:r>
          </a:p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 and Contributor Assurance,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Preservation of IPRs,</a:t>
            </a:r>
          </a:p>
          <a:p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Builds trust among users and contributors etc.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9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14FE0-BE70-46DB-9F42-99BF5BB2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0211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    Plagiarism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938BD-0F78-40EA-B2F3-59D455548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4743"/>
            <a:ext cx="10515600" cy="42758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en-US" dirty="0">
                <a:latin typeface="Times New Roman"/>
                <a:cs typeface="Times New Roman"/>
              </a:rPr>
              <a:t>Use of others' intellectual property (ideas, words, or work) without any permission of the creator and  present them as new and original work. </a:t>
            </a:r>
            <a:r>
              <a:rPr lang="en-US" dirty="0">
                <a:latin typeface="Times New Roman"/>
                <a:cs typeface="Times New Roman"/>
              </a:rPr>
              <a:t>It is a serious crime seen in the academic field.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89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Copyright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199"/>
            <a:ext cx="10515600" cy="1828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Copyright is a legal right that protects creators/ authors of literary and artistic works, giving them exclusive control over the use of their published or unpublished content in any fixed form.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89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How can we enjoy copyrighted works legally?</a:t>
            </a:r>
            <a:br>
              <a:rPr lang="en-US" sz="3200" b="1" dirty="0">
                <a:solidFill>
                  <a:srgbClr val="0070C0"/>
                </a:solidFill>
                <a:latin typeface="Comic Sans MS"/>
              </a:rPr>
            </a:br>
            <a:endParaRPr lang="en-US" sz="3200" b="1" dirty="0">
              <a:solidFill>
                <a:srgbClr val="0070C0"/>
              </a:solidFill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23413"/>
            <a:ext cx="10515600" cy="203695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Purchasing their contents through authorized platforms.</a:t>
            </a:r>
          </a:p>
          <a:p>
            <a:r>
              <a:rPr lang="en-US" dirty="0">
                <a:solidFill>
                  <a:srgbClr val="FF0000"/>
                </a:solidFill>
              </a:rPr>
              <a:t>Seeking permission from the copyright owner for use.</a:t>
            </a:r>
          </a:p>
          <a:p>
            <a:r>
              <a:rPr lang="en-US" dirty="0">
                <a:solidFill>
                  <a:schemeClr val="accent1"/>
                </a:solidFill>
              </a:rPr>
              <a:t>Exploring creative commons-licensed works, which allow certain uses without direct permission.</a:t>
            </a:r>
          </a:p>
        </p:txBody>
      </p:sp>
    </p:spTree>
    <p:extLst>
      <p:ext uri="{BB962C8B-B14F-4D97-AF65-F5344CB8AC3E}">
        <p14:creationId xmlns:p14="http://schemas.microsoft.com/office/powerpoint/2010/main" val="979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662545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Similarities in plagiarism and copyright violation</a:t>
            </a:r>
            <a:br>
              <a:rPr lang="en-US" sz="3200" b="1" dirty="0">
                <a:solidFill>
                  <a:srgbClr val="0070C0"/>
                </a:solidFill>
                <a:latin typeface="Comic Sans MS"/>
              </a:rPr>
            </a:br>
            <a:endParaRPr lang="en-US" sz="3200" b="1" dirty="0">
              <a:solidFill>
                <a:srgbClr val="0070C0"/>
              </a:solidFill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Plagiarism and copyright violation both involve the improper use of someone’s original work</a:t>
            </a:r>
          </a:p>
          <a:p>
            <a:r>
              <a:rPr lang="en-US" dirty="0">
                <a:solidFill>
                  <a:srgbClr val="002060"/>
                </a:solidFill>
              </a:rPr>
              <a:t>Both involve using someone else's intellectual property without proper permission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7030A0"/>
                </a:solidFill>
              </a:rPr>
              <a:t>Both can harm the original creator by depriving them of credit or financial benefits.</a:t>
            </a:r>
          </a:p>
          <a:p>
            <a:r>
              <a:rPr lang="en-US" dirty="0"/>
              <a:t>Both can lead to consequences, such as reputational damage or legal 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02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70C0"/>
                </a:solidFill>
                <a:latin typeface="Comic Sans MS"/>
              </a:rPr>
              <a:t>Differences between plagiarism and Copyright violence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Plagiarism</a:t>
            </a:r>
          </a:p>
          <a:p>
            <a:r>
              <a:rPr lang="en-US" dirty="0">
                <a:solidFill>
                  <a:srgbClr val="7030A0"/>
                </a:solidFill>
              </a:rPr>
              <a:t>Passing of someone else work as their own without credit.</a:t>
            </a:r>
          </a:p>
          <a:p>
            <a:r>
              <a:rPr lang="en-US" dirty="0">
                <a:solidFill>
                  <a:srgbClr val="FF0000"/>
                </a:solidFill>
              </a:rPr>
              <a:t>Not legal, but unethical</a:t>
            </a:r>
          </a:p>
          <a:p>
            <a:r>
              <a:rPr lang="en-US" dirty="0">
                <a:solidFill>
                  <a:srgbClr val="00B050"/>
                </a:solidFill>
              </a:rPr>
              <a:t>Giving credit to the original creator</a:t>
            </a:r>
          </a:p>
          <a:p>
            <a:r>
              <a:rPr lang="en-US" dirty="0">
                <a:solidFill>
                  <a:srgbClr val="002060"/>
                </a:solidFill>
              </a:rPr>
              <a:t>Academic penalties, loss of credibility</a:t>
            </a:r>
          </a:p>
          <a:p>
            <a:r>
              <a:rPr lang="en-US" dirty="0">
                <a:solidFill>
                  <a:srgbClr val="C00000"/>
                </a:solidFill>
              </a:rPr>
              <a:t>Usually intentional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More ethical issue and often enforced in academic and professionals settings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Copyright violation</a:t>
            </a:r>
          </a:p>
          <a:p>
            <a:r>
              <a:rPr lang="en-US" dirty="0">
                <a:solidFill>
                  <a:srgbClr val="7030A0"/>
                </a:solidFill>
              </a:rPr>
              <a:t>Using copyrighted materials without permission</a:t>
            </a:r>
          </a:p>
          <a:p>
            <a:r>
              <a:rPr lang="en-US" dirty="0">
                <a:solidFill>
                  <a:srgbClr val="FF0000"/>
                </a:solidFill>
              </a:rPr>
              <a:t>Illegal and can lead lawsuit or fine</a:t>
            </a:r>
          </a:p>
          <a:p>
            <a:r>
              <a:rPr lang="en-US" dirty="0">
                <a:solidFill>
                  <a:srgbClr val="00B050"/>
                </a:solidFill>
              </a:rPr>
              <a:t>Protecting the creator’s rights to control their works</a:t>
            </a:r>
          </a:p>
          <a:p>
            <a:r>
              <a:rPr lang="en-US" dirty="0">
                <a:solidFill>
                  <a:srgbClr val="002060"/>
                </a:solidFill>
              </a:rPr>
              <a:t>Legal penalties, financial damage</a:t>
            </a:r>
          </a:p>
          <a:p>
            <a:r>
              <a:rPr lang="en-US" dirty="0">
                <a:solidFill>
                  <a:srgbClr val="C00000"/>
                </a:solidFill>
              </a:rPr>
              <a:t>Can be accidental or intentional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 legal violation matter</a:t>
            </a:r>
          </a:p>
          <a:p>
            <a:pPr marL="0" indent="0">
              <a:buNone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388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2001</TotalTime>
  <Words>1128</Words>
  <Application>Microsoft Office PowerPoint</Application>
  <PresentationFormat>Widescreen</PresentationFormat>
  <Paragraphs>132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Comic Sans MS</vt:lpstr>
      <vt:lpstr>Euphemia</vt:lpstr>
      <vt:lpstr>Open Sans</vt:lpstr>
      <vt:lpstr>Times New Roman</vt:lpstr>
      <vt:lpstr>office theme</vt:lpstr>
      <vt:lpstr> Institutional Repository at TU:  Plagiarism and Copyright Issues  </vt:lpstr>
      <vt:lpstr>Structure of Presentation</vt:lpstr>
      <vt:lpstr>Institutional Repositories of TU</vt:lpstr>
      <vt:lpstr>Copyright and Plagiarism for IRs</vt:lpstr>
      <vt:lpstr>    Plagiarism   </vt:lpstr>
      <vt:lpstr>Copyright</vt:lpstr>
      <vt:lpstr>How can we enjoy copyrighted works legally? </vt:lpstr>
      <vt:lpstr>Similarities in plagiarism and copyright violation </vt:lpstr>
      <vt:lpstr>Differences between plagiarism and Copyright violence</vt:lpstr>
      <vt:lpstr>Protectable subject matters</vt:lpstr>
      <vt:lpstr>Terms of protection</vt:lpstr>
      <vt:lpstr> Provision of using copyright materials  without authorization </vt:lpstr>
      <vt:lpstr>Research Misconduct </vt:lpstr>
      <vt:lpstr>Some Common forms of Plagiarism</vt:lpstr>
      <vt:lpstr>PowerPoint Presentation</vt:lpstr>
      <vt:lpstr>Tolerance limit of Similarity Index </vt:lpstr>
      <vt:lpstr>Key Aspects of Plagiarism Checking</vt:lpstr>
      <vt:lpstr>Ethical Practices for Building an IRs</vt:lpstr>
      <vt:lpstr>Useful  Rules </vt:lpstr>
      <vt:lpstr>The Way Forward</vt:lpstr>
      <vt:lpstr> 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  A Comprehensive Overview</dc:title>
  <dc:creator>Dell</dc:creator>
  <cp:lastModifiedBy>Bijaya sharma</cp:lastModifiedBy>
  <cp:revision>717</cp:revision>
  <dcterms:created xsi:type="dcterms:W3CDTF">2024-11-11T14:22:35Z</dcterms:created>
  <dcterms:modified xsi:type="dcterms:W3CDTF">2025-05-23T00:40:37Z</dcterms:modified>
</cp:coreProperties>
</file>